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6"/>
  </p:notesMasterIdLst>
  <p:sldIdLst>
    <p:sldId id="256" r:id="rId2"/>
    <p:sldId id="259" r:id="rId3"/>
    <p:sldId id="316" r:id="rId4"/>
    <p:sldId id="307" r:id="rId5"/>
    <p:sldId id="314" r:id="rId6"/>
    <p:sldId id="322" r:id="rId7"/>
    <p:sldId id="321" r:id="rId8"/>
    <p:sldId id="310" r:id="rId9"/>
    <p:sldId id="311" r:id="rId10"/>
    <p:sldId id="312" r:id="rId11"/>
    <p:sldId id="315" r:id="rId12"/>
    <p:sldId id="318" r:id="rId13"/>
    <p:sldId id="317" r:id="rId14"/>
    <p:sldId id="294" r:id="rId15"/>
  </p:sldIdLst>
  <p:sldSz cx="7772400" cy="10058400"/>
  <p:notesSz cx="7315200" cy="9601200"/>
  <p:defaultTextStyle>
    <a:defPPr>
      <a:defRPr lang="en-US"/>
    </a:defPPr>
    <a:lvl1pPr marL="0" algn="l" defTabSz="114300" rtl="0" eaLnBrk="1" latinLnBrk="0" hangingPunct="1">
      <a:defRPr sz="450" kern="1200">
        <a:solidFill>
          <a:schemeClr val="tx1"/>
        </a:solidFill>
        <a:latin typeface="+mn-lt"/>
        <a:ea typeface="+mn-ea"/>
        <a:cs typeface="+mn-cs"/>
      </a:defRPr>
    </a:lvl1pPr>
    <a:lvl2pPr marL="114300" algn="l" defTabSz="114300" rtl="0" eaLnBrk="1" latinLnBrk="0" hangingPunct="1">
      <a:defRPr sz="450" kern="1200">
        <a:solidFill>
          <a:schemeClr val="tx1"/>
        </a:solidFill>
        <a:latin typeface="+mn-lt"/>
        <a:ea typeface="+mn-ea"/>
        <a:cs typeface="+mn-cs"/>
      </a:defRPr>
    </a:lvl2pPr>
    <a:lvl3pPr marL="228600" algn="l" defTabSz="114300" rtl="0" eaLnBrk="1" latinLnBrk="0" hangingPunct="1">
      <a:defRPr sz="450" kern="1200">
        <a:solidFill>
          <a:schemeClr val="tx1"/>
        </a:solidFill>
        <a:latin typeface="+mn-lt"/>
        <a:ea typeface="+mn-ea"/>
        <a:cs typeface="+mn-cs"/>
      </a:defRPr>
    </a:lvl3pPr>
    <a:lvl4pPr marL="342900" algn="l" defTabSz="114300" rtl="0" eaLnBrk="1" latinLnBrk="0" hangingPunct="1">
      <a:defRPr sz="450" kern="1200">
        <a:solidFill>
          <a:schemeClr val="tx1"/>
        </a:solidFill>
        <a:latin typeface="+mn-lt"/>
        <a:ea typeface="+mn-ea"/>
        <a:cs typeface="+mn-cs"/>
      </a:defRPr>
    </a:lvl4pPr>
    <a:lvl5pPr marL="457200" algn="l" defTabSz="114300" rtl="0" eaLnBrk="1" latinLnBrk="0" hangingPunct="1">
      <a:defRPr sz="450" kern="1200">
        <a:solidFill>
          <a:schemeClr val="tx1"/>
        </a:solidFill>
        <a:latin typeface="+mn-lt"/>
        <a:ea typeface="+mn-ea"/>
        <a:cs typeface="+mn-cs"/>
      </a:defRPr>
    </a:lvl5pPr>
    <a:lvl6pPr marL="571500" algn="l" defTabSz="114300" rtl="0" eaLnBrk="1" latinLnBrk="0" hangingPunct="1">
      <a:defRPr sz="450" kern="1200">
        <a:solidFill>
          <a:schemeClr val="tx1"/>
        </a:solidFill>
        <a:latin typeface="+mn-lt"/>
        <a:ea typeface="+mn-ea"/>
        <a:cs typeface="+mn-cs"/>
      </a:defRPr>
    </a:lvl6pPr>
    <a:lvl7pPr marL="685800" algn="l" defTabSz="114300" rtl="0" eaLnBrk="1" latinLnBrk="0" hangingPunct="1">
      <a:defRPr sz="450" kern="1200">
        <a:solidFill>
          <a:schemeClr val="tx1"/>
        </a:solidFill>
        <a:latin typeface="+mn-lt"/>
        <a:ea typeface="+mn-ea"/>
        <a:cs typeface="+mn-cs"/>
      </a:defRPr>
    </a:lvl7pPr>
    <a:lvl8pPr marL="800100" algn="l" defTabSz="114300" rtl="0" eaLnBrk="1" latinLnBrk="0" hangingPunct="1">
      <a:defRPr sz="450" kern="1200">
        <a:solidFill>
          <a:schemeClr val="tx1"/>
        </a:solidFill>
        <a:latin typeface="+mn-lt"/>
        <a:ea typeface="+mn-ea"/>
        <a:cs typeface="+mn-cs"/>
      </a:defRPr>
    </a:lvl8pPr>
    <a:lvl9pPr marL="914400" algn="l" defTabSz="114300" rtl="0" eaLnBrk="1" latinLnBrk="0" hangingPunct="1">
      <a:defRPr sz="4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ssa Dudek" initials="MD" lastIdx="3" clrIdx="0">
    <p:extLst>
      <p:ext uri="{19B8F6BF-5375-455C-9EA6-DF929625EA0E}">
        <p15:presenceInfo xmlns:p15="http://schemas.microsoft.com/office/powerpoint/2012/main" userId="d2efee980058369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C8C8C"/>
    <a:srgbClr val="A109FF"/>
    <a:srgbClr val="FFFFFF"/>
    <a:srgbClr val="4A4A4A"/>
    <a:srgbClr val="0D0D0D"/>
    <a:srgbClr val="E6E6E6"/>
    <a:srgbClr val="D35500"/>
    <a:srgbClr val="1B81BA"/>
    <a:srgbClr val="F0F0F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5" autoAdjust="0"/>
    <p:restoredTop sz="94589" autoAdjust="0"/>
  </p:normalViewPr>
  <p:slideViewPr>
    <p:cSldViewPr snapToGrid="0">
      <p:cViewPr varScale="1">
        <p:scale>
          <a:sx n="111" d="100"/>
          <a:sy n="111" d="100"/>
        </p:scale>
        <p:origin x="3965"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A1008345-C8FC-4570-977E-3C6846F25ED5}" type="datetimeFigureOut">
              <a:rPr lang="en-US" smtClean="0"/>
              <a:t>1/12/2024</a:t>
            </a:fld>
            <a:endParaRPr lang="en-US"/>
          </a:p>
        </p:txBody>
      </p:sp>
      <p:sp>
        <p:nvSpPr>
          <p:cNvPr id="4" name="Slide Image Placeholder 3"/>
          <p:cNvSpPr>
            <a:spLocks noGrp="1" noRot="1" noChangeAspect="1"/>
          </p:cNvSpPr>
          <p:nvPr>
            <p:ph type="sldImg" idx="2"/>
          </p:nvPr>
        </p:nvSpPr>
        <p:spPr>
          <a:xfrm>
            <a:off x="2405063" y="1200150"/>
            <a:ext cx="2505075"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AD538517-6F73-4F27-8481-16B86AF349FC}" type="slidenum">
              <a:rPr lang="en-US" smtClean="0"/>
              <a:t>‹#›</a:t>
            </a:fld>
            <a:endParaRPr lang="en-US"/>
          </a:p>
        </p:txBody>
      </p:sp>
    </p:spTree>
    <p:extLst>
      <p:ext uri="{BB962C8B-B14F-4D97-AF65-F5344CB8AC3E}">
        <p14:creationId xmlns:p14="http://schemas.microsoft.com/office/powerpoint/2010/main" val="443880381"/>
      </p:ext>
    </p:extLst>
  </p:cSld>
  <p:clrMap bg1="lt1" tx1="dk1" bg2="lt2" tx2="dk2" accent1="accent1" accent2="accent2" accent3="accent3" accent4="accent4" accent5="accent5" accent6="accent6" hlink="hlink" folHlink="folHlink"/>
  <p:notesStyle>
    <a:lvl1pPr marL="0" algn="l" defTabSz="914306" rtl="0" eaLnBrk="1" latinLnBrk="0" hangingPunct="1">
      <a:defRPr sz="1200" kern="1200">
        <a:solidFill>
          <a:schemeClr val="tx1"/>
        </a:solidFill>
        <a:latin typeface="+mn-lt"/>
        <a:ea typeface="+mn-ea"/>
        <a:cs typeface="+mn-cs"/>
      </a:defRPr>
    </a:lvl1pPr>
    <a:lvl2pPr marL="457154" algn="l" defTabSz="914306" rtl="0" eaLnBrk="1" latinLnBrk="0" hangingPunct="1">
      <a:defRPr sz="1200" kern="1200">
        <a:solidFill>
          <a:schemeClr val="tx1"/>
        </a:solidFill>
        <a:latin typeface="+mn-lt"/>
        <a:ea typeface="+mn-ea"/>
        <a:cs typeface="+mn-cs"/>
      </a:defRPr>
    </a:lvl2pPr>
    <a:lvl3pPr marL="914306" algn="l" defTabSz="914306" rtl="0" eaLnBrk="1" latinLnBrk="0" hangingPunct="1">
      <a:defRPr sz="1200" kern="1200">
        <a:solidFill>
          <a:schemeClr val="tx1"/>
        </a:solidFill>
        <a:latin typeface="+mn-lt"/>
        <a:ea typeface="+mn-ea"/>
        <a:cs typeface="+mn-cs"/>
      </a:defRPr>
    </a:lvl3pPr>
    <a:lvl4pPr marL="1371460" algn="l" defTabSz="914306" rtl="0" eaLnBrk="1" latinLnBrk="0" hangingPunct="1">
      <a:defRPr sz="1200" kern="1200">
        <a:solidFill>
          <a:schemeClr val="tx1"/>
        </a:solidFill>
        <a:latin typeface="+mn-lt"/>
        <a:ea typeface="+mn-ea"/>
        <a:cs typeface="+mn-cs"/>
      </a:defRPr>
    </a:lvl4pPr>
    <a:lvl5pPr marL="1828614" algn="l" defTabSz="914306" rtl="0" eaLnBrk="1" latinLnBrk="0" hangingPunct="1">
      <a:defRPr sz="1200" kern="1200">
        <a:solidFill>
          <a:schemeClr val="tx1"/>
        </a:solidFill>
        <a:latin typeface="+mn-lt"/>
        <a:ea typeface="+mn-ea"/>
        <a:cs typeface="+mn-cs"/>
      </a:defRPr>
    </a:lvl5pPr>
    <a:lvl6pPr marL="2285766" algn="l" defTabSz="914306" rtl="0" eaLnBrk="1" latinLnBrk="0" hangingPunct="1">
      <a:defRPr sz="1200" kern="1200">
        <a:solidFill>
          <a:schemeClr val="tx1"/>
        </a:solidFill>
        <a:latin typeface="+mn-lt"/>
        <a:ea typeface="+mn-ea"/>
        <a:cs typeface="+mn-cs"/>
      </a:defRPr>
    </a:lvl6pPr>
    <a:lvl7pPr marL="2742920" algn="l" defTabSz="914306" rtl="0" eaLnBrk="1" latinLnBrk="0" hangingPunct="1">
      <a:defRPr sz="1200" kern="1200">
        <a:solidFill>
          <a:schemeClr val="tx1"/>
        </a:solidFill>
        <a:latin typeface="+mn-lt"/>
        <a:ea typeface="+mn-ea"/>
        <a:cs typeface="+mn-cs"/>
      </a:defRPr>
    </a:lvl7pPr>
    <a:lvl8pPr marL="3200074" algn="l" defTabSz="914306" rtl="0" eaLnBrk="1" latinLnBrk="0" hangingPunct="1">
      <a:defRPr sz="1200" kern="1200">
        <a:solidFill>
          <a:schemeClr val="tx1"/>
        </a:solidFill>
        <a:latin typeface="+mn-lt"/>
        <a:ea typeface="+mn-ea"/>
        <a:cs typeface="+mn-cs"/>
      </a:defRPr>
    </a:lvl8pPr>
    <a:lvl9pPr marL="3657227" algn="l" defTabSz="91430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3866051">
              <a:defRPr/>
            </a:pPr>
            <a:r>
              <a:rPr lang="en-US" sz="5100" dirty="0"/>
              <a:t>AEM diagram. A representation of all factors taken into account within AEM, including (A) characteristics of each projectile in the population, (B) atmospheric effects and impact characteristics, and (C) atmospheric conditions and target characteristics. See Section~\ref{</a:t>
            </a:r>
            <a:r>
              <a:rPr lang="en-US" sz="5100" dirty="0" err="1"/>
              <a:t>sec:methodover</a:t>
            </a:r>
            <a:r>
              <a:rPr lang="en-US" sz="5100" dirty="0"/>
              <a:t>} for reference.​</a:t>
            </a:r>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1</a:t>
            </a:fld>
            <a:endParaRPr lang="en-US"/>
          </a:p>
        </p:txBody>
      </p:sp>
    </p:spTree>
    <p:extLst>
      <p:ext uri="{BB962C8B-B14F-4D97-AF65-F5344CB8AC3E}">
        <p14:creationId xmlns:p14="http://schemas.microsoft.com/office/powerpoint/2010/main" val="16362051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Made in Excel</a:t>
            </a:r>
            <a:endParaRPr lang="en-US" dirty="0"/>
          </a:p>
        </p:txBody>
      </p:sp>
      <p:sp>
        <p:nvSpPr>
          <p:cNvPr id="4" name="Slide Number Placeholder 3"/>
          <p:cNvSpPr>
            <a:spLocks noGrp="1"/>
          </p:cNvSpPr>
          <p:nvPr>
            <p:ph type="sldNum" sz="quarter" idx="10"/>
          </p:nvPr>
        </p:nvSpPr>
        <p:spPr/>
        <p:txBody>
          <a:bodyPr/>
          <a:lstStyle/>
          <a:p>
            <a:fld id="{AD538517-6F73-4F27-8481-16B86AF349FC}" type="slidenum">
              <a:rPr lang="en-US" smtClean="0"/>
              <a:t>13</a:t>
            </a:fld>
            <a:endParaRPr lang="en-US"/>
          </a:p>
        </p:txBody>
      </p:sp>
    </p:spTree>
    <p:extLst>
      <p:ext uri="{BB962C8B-B14F-4D97-AF65-F5344CB8AC3E}">
        <p14:creationId xmlns:p14="http://schemas.microsoft.com/office/powerpoint/2010/main" val="1233597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Made</a:t>
            </a:r>
            <a:r>
              <a:rPr lang="en-US" baseline="0" dirty="0" smtClean="0"/>
              <a:t> in R</a:t>
            </a:r>
            <a:endParaRPr lang="en-US" dirty="0"/>
          </a:p>
        </p:txBody>
      </p:sp>
      <p:sp>
        <p:nvSpPr>
          <p:cNvPr id="4" name="Slide Number Placeholder 3"/>
          <p:cNvSpPr>
            <a:spLocks noGrp="1"/>
          </p:cNvSpPr>
          <p:nvPr>
            <p:ph type="sldNum" sz="quarter" idx="10"/>
          </p:nvPr>
        </p:nvSpPr>
        <p:spPr/>
        <p:txBody>
          <a:bodyPr/>
          <a:lstStyle/>
          <a:p>
            <a:fld id="{AD538517-6F73-4F27-8481-16B86AF349FC}" type="slidenum">
              <a:rPr lang="en-US" smtClean="0"/>
              <a:t>14</a:t>
            </a:fld>
            <a:endParaRPr lang="en-US"/>
          </a:p>
        </p:txBody>
      </p:sp>
    </p:spTree>
    <p:extLst>
      <p:ext uri="{BB962C8B-B14F-4D97-AF65-F5344CB8AC3E}">
        <p14:creationId xmlns:p14="http://schemas.microsoft.com/office/powerpoint/2010/main" val="307257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05063" y="1200150"/>
            <a:ext cx="2505075" cy="3240088"/>
          </a:xfrm>
        </p:spPr>
      </p:sp>
      <p:sp>
        <p:nvSpPr>
          <p:cNvPr id="3" name="Notes Placeholder 2"/>
          <p:cNvSpPr>
            <a:spLocks noGrp="1"/>
          </p:cNvSpPr>
          <p:nvPr>
            <p:ph type="body" idx="1"/>
          </p:nvPr>
        </p:nvSpPr>
        <p:spPr/>
        <p:txBody>
          <a:bodyPr/>
          <a:lstStyle/>
          <a:p>
            <a:r>
              <a:rPr lang="en-US" sz="1900" dirty="0">
                <a:solidFill>
                  <a:srgbClr val="99FF99"/>
                </a:solidFill>
                <a:latin typeface="Courier New" panose="02070309020205020404" pitchFamily="49" charset="0"/>
              </a:rPr>
              <a:t>%% Theoretical Venusian Crater Size-Frequency Distribution</a:t>
            </a:r>
          </a:p>
          <a:p>
            <a:r>
              <a:rPr lang="en-US" sz="1900" dirty="0">
                <a:solidFill>
                  <a:srgbClr val="99FF99"/>
                </a:solidFill>
                <a:latin typeface="Courier New" panose="02070309020205020404" pitchFamily="49" charset="0"/>
              </a:rPr>
              <a:t>% Atmospheric effects code</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Developed by: Marissa Dudek (1), R Shane </a:t>
            </a:r>
            <a:r>
              <a:rPr lang="en-US" sz="1900" dirty="0" err="1">
                <a:solidFill>
                  <a:srgbClr val="99FF99"/>
                </a:solidFill>
                <a:latin typeface="Courier New" panose="02070309020205020404" pitchFamily="49" charset="0"/>
              </a:rPr>
              <a:t>McGary</a:t>
            </a:r>
            <a:r>
              <a:rPr lang="en-US" sz="1900" dirty="0">
                <a:solidFill>
                  <a:srgbClr val="99FF99"/>
                </a:solidFill>
                <a:latin typeface="Courier New" panose="02070309020205020404" pitchFamily="49" charset="0"/>
              </a:rPr>
              <a:t> (2)</a:t>
            </a:r>
          </a:p>
          <a:p>
            <a:r>
              <a:rPr lang="en-US" sz="1900" dirty="0">
                <a:solidFill>
                  <a:srgbClr val="99FF99"/>
                </a:solidFill>
                <a:latin typeface="Courier New" panose="02070309020205020404" pitchFamily="49" charset="0"/>
              </a:rPr>
              <a:t>% (1) University of North Carolina at Chapel Hill, Geological Sciences</a:t>
            </a:r>
          </a:p>
          <a:p>
            <a:r>
              <a:rPr lang="en-US" sz="1900" dirty="0">
                <a:solidFill>
                  <a:srgbClr val="99FF99"/>
                </a:solidFill>
                <a:latin typeface="Courier New" panose="02070309020205020404" pitchFamily="49" charset="0"/>
              </a:rPr>
              <a:t>% (2) James Madison University, Geology and Environmental Sciences</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Clean workspace</a:t>
            </a:r>
          </a:p>
          <a:p>
            <a:r>
              <a:rPr lang="en-US" sz="1900" dirty="0" err="1">
                <a:solidFill>
                  <a:srgbClr val="000000"/>
                </a:solidFill>
                <a:latin typeface="Courier New" panose="02070309020205020404" pitchFamily="49" charset="0"/>
              </a:rPr>
              <a:t>clc</a:t>
            </a:r>
            <a:r>
              <a:rPr lang="en-US" sz="1900" dirty="0">
                <a:solidFill>
                  <a:srgbClr val="000000"/>
                </a:solidFill>
                <a:latin typeface="Courier New" panose="02070309020205020404" pitchFamily="49" charset="0"/>
              </a:rPr>
              <a:t>; format </a:t>
            </a:r>
            <a:r>
              <a:rPr lang="en-US" sz="1900" dirty="0">
                <a:solidFill>
                  <a:srgbClr val="DE7D00"/>
                </a:solidFill>
                <a:latin typeface="Courier New" panose="02070309020205020404" pitchFamily="49" charset="0"/>
              </a:rPr>
              <a:t>long</a:t>
            </a:r>
            <a:r>
              <a:rPr lang="en-US" sz="1900" dirty="0">
                <a:solidFill>
                  <a:srgbClr val="000000"/>
                </a:solidFill>
                <a:latin typeface="Courier New" panose="02070309020205020404" pitchFamily="49" charset="0"/>
              </a:rPr>
              <a:t>; </a:t>
            </a:r>
          </a:p>
          <a:p>
            <a:r>
              <a:rPr lang="en-US" sz="1900" dirty="0">
                <a:solidFill>
                  <a:srgbClr val="000000"/>
                </a:solidFill>
                <a:latin typeface="Courier New" panose="02070309020205020404" pitchFamily="49" charset="0"/>
              </a:rPr>
              <a:t>counter = 0;</a:t>
            </a:r>
          </a:p>
          <a:p>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Import previously created workspace</a:t>
            </a:r>
          </a:p>
          <a:p>
            <a:r>
              <a:rPr lang="en-US" sz="1900" dirty="0">
                <a:solidFill>
                  <a:srgbClr val="99FF99"/>
                </a:solidFill>
                <a:latin typeface="Courier New" panose="02070309020205020404" pitchFamily="49" charset="0"/>
              </a:rPr>
              <a:t>% ... Read as '</a:t>
            </a:r>
            <a:r>
              <a:rPr lang="en-US" sz="1900" dirty="0" err="1">
                <a:solidFill>
                  <a:srgbClr val="99FF99"/>
                </a:solidFill>
                <a:latin typeface="Courier New" panose="02070309020205020404" pitchFamily="49" charset="0"/>
              </a:rPr>
              <a:t>SectionsOfCodeRun_Date_Target_NumberProjectiles</a:t>
            </a:r>
            <a:r>
              <a:rPr lang="en-US" sz="1900" dirty="0">
                <a:solidFill>
                  <a:srgbClr val="99FF99"/>
                </a:solidFill>
                <a:latin typeface="Courier New" panose="02070309020205020404" pitchFamily="49" charset="0"/>
              </a:rPr>
              <a:t>'</a:t>
            </a:r>
          </a:p>
          <a:p>
            <a:r>
              <a:rPr lang="en-US" sz="1900" dirty="0">
                <a:solidFill>
                  <a:srgbClr val="000000"/>
                </a:solidFill>
                <a:latin typeface="Courier New" panose="02070309020205020404" pitchFamily="49" charset="0"/>
              </a:rPr>
              <a:t>load(</a:t>
            </a:r>
            <a:r>
              <a:rPr lang="en-US" sz="1900" dirty="0">
                <a:solidFill>
                  <a:srgbClr val="DE7D00"/>
                </a:solidFill>
                <a:latin typeface="Courier New" panose="02070309020205020404" pitchFamily="49" charset="0"/>
              </a:rPr>
              <a:t>'CSFD_211005_ProjectilePop_unique\</a:t>
            </a:r>
            <a:r>
              <a:rPr lang="en-US" sz="1900" dirty="0" err="1">
                <a:solidFill>
                  <a:srgbClr val="DE7D00"/>
                </a:solidFill>
                <a:latin typeface="Courier New" panose="02070309020205020404" pitchFamily="49" charset="0"/>
              </a:rPr>
              <a:t>All_Variables.mat</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Establish zeros </a:t>
            </a:r>
            <a:r>
              <a:rPr lang="en-US" sz="1900" dirty="0" err="1">
                <a:solidFill>
                  <a:srgbClr val="99FF99"/>
                </a:solidFill>
                <a:latin typeface="Courier New" panose="02070309020205020404" pitchFamily="49" charset="0"/>
              </a:rPr>
              <a:t>matricies</a:t>
            </a:r>
            <a:endParaRPr lang="en-US" sz="1900" dirty="0">
              <a:solidFill>
                <a:srgbClr val="99FF99"/>
              </a:solidFill>
              <a:latin typeface="Courier New" panose="02070309020205020404" pitchFamily="49" charset="0"/>
            </a:endParaRPr>
          </a:p>
          <a:p>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 = (1:1:200000).';</a:t>
            </a:r>
          </a:p>
          <a:p>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 = zeros(200000,1);</a:t>
            </a:r>
          </a:p>
          <a:p>
            <a:r>
              <a:rPr lang="en-US" sz="1900" dirty="0" err="1">
                <a:solidFill>
                  <a:srgbClr val="000000"/>
                </a:solidFill>
                <a:latin typeface="Courier New" panose="02070309020205020404" pitchFamily="49" charset="0"/>
              </a:rPr>
              <a:t>proj_zrho</a:t>
            </a:r>
            <a:r>
              <a:rPr lang="en-US" sz="1900" dirty="0">
                <a:solidFill>
                  <a:srgbClr val="000000"/>
                </a:solidFill>
                <a:latin typeface="Courier New" panose="02070309020205020404" pitchFamily="49" charset="0"/>
              </a:rPr>
              <a:t> = zeros(200000,1);</a:t>
            </a:r>
          </a:p>
          <a:p>
            <a:r>
              <a:rPr lang="en-US" sz="1900" dirty="0" err="1">
                <a:solidFill>
                  <a:srgbClr val="000000"/>
                </a:solidFill>
                <a:latin typeface="Courier New" panose="02070309020205020404" pitchFamily="49" charset="0"/>
              </a:rPr>
              <a:t>proj_zpress</a:t>
            </a:r>
            <a:r>
              <a:rPr lang="en-US" sz="1900" dirty="0">
                <a:solidFill>
                  <a:srgbClr val="000000"/>
                </a:solidFill>
                <a:latin typeface="Courier New" panose="02070309020205020404" pitchFamily="49" charset="0"/>
              </a:rPr>
              <a:t> = zeros(200000,1);</a:t>
            </a:r>
          </a:p>
          <a:p>
            <a:r>
              <a:rPr lang="en-US" sz="1900" dirty="0" err="1">
                <a:solidFill>
                  <a:srgbClr val="000000"/>
                </a:solidFill>
                <a:latin typeface="Courier New" panose="02070309020205020404" pitchFamily="49" charset="0"/>
              </a:rPr>
              <a:t>flag.zrho</a:t>
            </a:r>
            <a:r>
              <a:rPr lang="en-US" sz="1900" dirty="0">
                <a:solidFill>
                  <a:srgbClr val="000000"/>
                </a:solidFill>
                <a:latin typeface="Courier New" panose="02070309020205020404" pitchFamily="49" charset="0"/>
              </a:rPr>
              <a:t>(1) = 2;</a:t>
            </a:r>
          </a:p>
          <a:p>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Venus</a:t>
            </a:r>
          </a:p>
          <a:p>
            <a:r>
              <a:rPr lang="en-US" sz="1900" dirty="0">
                <a:solidFill>
                  <a:srgbClr val="00FFFF"/>
                </a:solidFill>
                <a:latin typeface="Courier New" panose="02070309020205020404" pitchFamily="49" charset="0"/>
              </a:rPr>
              <a:t>for</a:t>
            </a:r>
            <a:r>
              <a:rPr lang="en-US" sz="1900" dirty="0">
                <a:solidFill>
                  <a:srgbClr val="000000"/>
                </a:solidFill>
                <a:latin typeface="Courier New" panose="02070309020205020404" pitchFamily="49" charset="0"/>
              </a:rPr>
              <a:t> j = 1:200000</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Blumenthal, Kay, </a:t>
            </a:r>
            <a:r>
              <a:rPr lang="en-US" sz="1900" dirty="0" err="1">
                <a:solidFill>
                  <a:srgbClr val="99FF99"/>
                </a:solidFill>
                <a:latin typeface="Courier New" panose="02070309020205020404" pitchFamily="49" charset="0"/>
              </a:rPr>
              <a:t>Palen</a:t>
            </a:r>
            <a:r>
              <a:rPr lang="en-US" sz="1900" dirty="0">
                <a:solidFill>
                  <a:srgbClr val="99FF99"/>
                </a:solidFill>
                <a:latin typeface="Courier New" panose="02070309020205020404" pitchFamily="49" charset="0"/>
              </a:rPr>
              <a:t>, Smith (2012). Understanding Our Universe. New York: W.W. Norton &amp; Company. p. 167. ISBN 9780393912104.</a:t>
            </a:r>
          </a:p>
          <a:p>
            <a:r>
              <a:rPr lang="en-US" sz="1900" dirty="0">
                <a:solidFill>
                  <a:srgbClr val="99FF99"/>
                </a:solidFill>
                <a:latin typeface="Courier New" panose="02070309020205020404" pitchFamily="49" charset="0"/>
              </a:rPr>
              <a:t>% ... temperature (C)</a:t>
            </a:r>
          </a:p>
          <a:p>
            <a:r>
              <a:rPr lang="da-DK" sz="1900" dirty="0">
                <a:solidFill>
                  <a:srgbClr val="00FFFF"/>
                </a:solidFill>
                <a:latin typeface="Courier New" panose="02070309020205020404" pitchFamily="49" charset="0"/>
              </a:rPr>
              <a:t>if</a:t>
            </a:r>
            <a:r>
              <a:rPr lang="da-DK" sz="1900" dirty="0">
                <a:solidFill>
                  <a:srgbClr val="000000"/>
                </a:solidFill>
                <a:latin typeface="Courier New" panose="02070309020205020404" pitchFamily="49" charset="0"/>
              </a:rPr>
              <a:t> proj_alt(j) &gt;= 150000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127;</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110000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(j)-150000)/((150000-110000)/((127)-(-112))))+(127);    </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100000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-112;</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90000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(j)-100000)/((100000-90000)/((-112)-(-104))))+(-112);</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80000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(j)-90000)/((90000-80000)/((-104)-(-76))))+(-104);</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70000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(j)-80000)/((80000-70000)/((-76)-(-43))))+(-76);</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60000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(j)-70000)/((70000-60000)/((-43)-(-10))))+(-43);</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55000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(j)-60000)/((60000-55000)/((-10)-(27))))+(-10);        </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50000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(j)-55000)/((55000-50000)/((27)-(75))))+(27);</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45000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(j)-50000)/((50000-45000)/((75)-(110))))+(75);  </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40000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(j)-45000)/((45000-40000)/((110)-(143))))+(110);</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30000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(j)-40000)/((40000-30000)/((143)-(222))))+(143);</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20000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(j)-30000)/((30000-20000)/((222)-(306))))+(222);</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10000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(j)-20000)/((20000-10000)/((306)-(385))))+(306);</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(j)-10000)/((10000-0)/(385-(462))))+(385);</a:t>
            </a:r>
          </a:p>
          <a:p>
            <a:r>
              <a:rPr lang="en-US" sz="1900" dirty="0">
                <a:solidFill>
                  <a:srgbClr val="00FFFF"/>
                </a:solidFill>
                <a:latin typeface="Courier New" panose="02070309020205020404" pitchFamily="49" charset="0"/>
              </a:rPr>
              <a:t>end</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 convert temperature from </a:t>
            </a:r>
            <a:r>
              <a:rPr lang="en-US" sz="1900" dirty="0" err="1">
                <a:solidFill>
                  <a:srgbClr val="99FF99"/>
                </a:solidFill>
                <a:latin typeface="Courier New" panose="02070309020205020404" pitchFamily="49" charset="0"/>
              </a:rPr>
              <a:t>celcius</a:t>
            </a:r>
            <a:r>
              <a:rPr lang="en-US" sz="1900" dirty="0">
                <a:solidFill>
                  <a:srgbClr val="99FF99"/>
                </a:solidFill>
                <a:latin typeface="Courier New" panose="02070309020205020404" pitchFamily="49" charset="0"/>
              </a:rPr>
              <a:t> to kelvin (K)</a:t>
            </a:r>
          </a:p>
          <a:p>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+ 273.15);</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 density (kg/m3)</a:t>
            </a:r>
          </a:p>
          <a:p>
            <a:r>
              <a:rPr lang="en-US" sz="1900" dirty="0">
                <a:solidFill>
                  <a:srgbClr val="00FFFF"/>
                </a:solidFill>
                <a:latin typeface="Courier New" panose="02070309020205020404" pitchFamily="49" charset="0"/>
              </a:rPr>
              <a:t>if</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flag.zrho</a:t>
            </a:r>
            <a:r>
              <a:rPr lang="en-US" sz="1900" dirty="0">
                <a:solidFill>
                  <a:srgbClr val="000000"/>
                </a:solidFill>
                <a:latin typeface="Courier New" panose="02070309020205020404" pitchFamily="49" charset="0"/>
              </a:rPr>
              <a:t>(1) == 1</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proj_zrho</a:t>
            </a:r>
            <a:r>
              <a:rPr lang="en-US" sz="1900" dirty="0">
                <a:solidFill>
                  <a:srgbClr val="000000"/>
                </a:solidFill>
                <a:latin typeface="Courier New" panose="02070309020205020404" pitchFamily="49" charset="0"/>
              </a:rPr>
              <a:t>(j) = 67 * (exp(-</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a:t>
            </a:r>
            <a:r>
              <a:rPr lang="en-US" sz="1900" dirty="0" err="1">
                <a:solidFill>
                  <a:srgbClr val="000000"/>
                </a:solidFill>
                <a:latin typeface="Courier New" panose="02070309020205020404" pitchFamily="49" charset="0"/>
              </a:rPr>
              <a:t>H.target</a:t>
            </a:r>
            <a:r>
              <a:rPr lang="en-US" sz="1900" dirty="0">
                <a:solidFill>
                  <a:srgbClr val="000000"/>
                </a:solidFill>
                <a:latin typeface="Courier New" panose="02070309020205020404" pitchFamily="49" charset="0"/>
              </a:rPr>
              <a:t>));</a:t>
            </a:r>
          </a:p>
          <a:p>
            <a:r>
              <a:rPr lang="en-US" sz="1900" dirty="0">
                <a:solidFill>
                  <a:srgbClr val="00FFFF"/>
                </a:solidFill>
                <a:latin typeface="Courier New" panose="02070309020205020404" pitchFamily="49" charset="0"/>
              </a:rPr>
              <a:t>else</a:t>
            </a:r>
          </a:p>
          <a:p>
            <a:r>
              <a:rPr lang="en-US" sz="1900" dirty="0">
                <a:solidFill>
                  <a:srgbClr val="000000"/>
                </a:solidFill>
                <a:latin typeface="Courier New" panose="02070309020205020404" pitchFamily="49" charset="0"/>
              </a:rPr>
              <a:t>    </a:t>
            </a:r>
            <a:r>
              <a:rPr lang="en-US" sz="1900" dirty="0">
                <a:solidFill>
                  <a:srgbClr val="99FF99"/>
                </a:solidFill>
                <a:latin typeface="Courier New" panose="02070309020205020404" pitchFamily="49" charset="0"/>
              </a:rPr>
              <a:t>% Herrick and Phillips (pg. 260-261)</a:t>
            </a:r>
          </a:p>
          <a:p>
            <a:r>
              <a:rPr lang="da-DK" sz="1900" dirty="0">
                <a:solidFill>
                  <a:srgbClr val="000000"/>
                </a:solidFill>
                <a:latin typeface="Courier New" panose="02070309020205020404" pitchFamily="49" charset="0"/>
              </a:rPr>
              <a:t>    </a:t>
            </a:r>
            <a:r>
              <a:rPr lang="da-DK" sz="1900" dirty="0">
                <a:solidFill>
                  <a:srgbClr val="00FFFF"/>
                </a:solidFill>
                <a:latin typeface="Courier New" panose="02070309020205020404" pitchFamily="49" charset="0"/>
              </a:rPr>
              <a:t>if</a:t>
            </a:r>
            <a:r>
              <a:rPr lang="da-DK" sz="1900" dirty="0">
                <a:solidFill>
                  <a:srgbClr val="000000"/>
                </a:solidFill>
                <a:latin typeface="Courier New" panose="02070309020205020404" pitchFamily="49" charset="0"/>
              </a:rPr>
              <a:t> proj_alt(j) &gt;= 70000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proj_zrho</a:t>
            </a:r>
            <a:r>
              <a:rPr lang="en-US" sz="1900" dirty="0">
                <a:solidFill>
                  <a:srgbClr val="000000"/>
                </a:solidFill>
                <a:latin typeface="Courier New" panose="02070309020205020404" pitchFamily="49" charset="0"/>
              </a:rPr>
              <a:t>(j) = 0.0789 * (exp(-23.3*((</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(j)-70000)/100000)));</a:t>
            </a:r>
          </a:p>
          <a:p>
            <a:r>
              <a:rPr lang="en-US" sz="1900" dirty="0">
                <a:solidFill>
                  <a:srgbClr val="000000"/>
                </a:solidFill>
                <a:latin typeface="Courier New" panose="02070309020205020404" pitchFamily="49" charset="0"/>
              </a:rPr>
              <a:t>        </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proj_zrho</a:t>
            </a:r>
            <a:r>
              <a:rPr lang="en-US" sz="1900" dirty="0">
                <a:solidFill>
                  <a:srgbClr val="99FF99"/>
                </a:solidFill>
                <a:latin typeface="Courier New" panose="02070309020205020404" pitchFamily="49" charset="0"/>
              </a:rPr>
              <a:t>(j) = 67 * (exp(-</a:t>
            </a:r>
            <a:r>
              <a:rPr lang="en-US" sz="1900" dirty="0" err="1">
                <a:solidFill>
                  <a:srgbClr val="99FF99"/>
                </a:solidFill>
                <a:latin typeface="Courier New" panose="02070309020205020404" pitchFamily="49" charset="0"/>
              </a:rPr>
              <a:t>proj_alt</a:t>
            </a:r>
            <a:r>
              <a:rPr lang="en-US" sz="1900" dirty="0">
                <a:solidFill>
                  <a:srgbClr val="99FF99"/>
                </a:solidFill>
                <a:latin typeface="Courier New" panose="02070309020205020404" pitchFamily="49" charset="0"/>
              </a:rPr>
              <a:t>(j)/</a:t>
            </a:r>
            <a:r>
              <a:rPr lang="en-US" sz="1900" dirty="0" err="1">
                <a:solidFill>
                  <a:srgbClr val="99FF99"/>
                </a:solidFill>
                <a:latin typeface="Courier New" panose="02070309020205020404" pitchFamily="49" charset="0"/>
              </a:rPr>
              <a:t>H.target</a:t>
            </a:r>
            <a:r>
              <a:rPr lang="en-US" sz="1900" dirty="0">
                <a:solidFill>
                  <a:srgbClr val="99FF99"/>
                </a:solidFill>
                <a:latin typeface="Courier New" panose="02070309020205020404" pitchFamily="49" charset="0"/>
              </a:rPr>
              <a:t>));</a:t>
            </a:r>
          </a:p>
          <a:p>
            <a:r>
              <a:rPr lang="da-DK" sz="1900" dirty="0">
                <a:solidFill>
                  <a:srgbClr val="000000"/>
                </a:solidFill>
                <a:latin typeface="Courier New" panose="02070309020205020404" pitchFamily="49" charset="0"/>
              </a:rPr>
              <a:t>    </a:t>
            </a:r>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&lt; 70000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proj_zrho</a:t>
            </a:r>
            <a:r>
              <a:rPr lang="en-US" sz="1900" dirty="0">
                <a:solidFill>
                  <a:srgbClr val="000000"/>
                </a:solidFill>
                <a:latin typeface="Courier New" panose="02070309020205020404" pitchFamily="49" charset="0"/>
              </a:rPr>
              <a:t>(j) =  67 * ((1-(</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(j)/94800))^5);    </a:t>
            </a:r>
          </a:p>
          <a:p>
            <a:r>
              <a:rPr lang="en-US" sz="1900" dirty="0">
                <a:solidFill>
                  <a:srgbClr val="000000"/>
                </a:solidFill>
                <a:latin typeface="Courier New" panose="02070309020205020404" pitchFamily="49" charset="0"/>
              </a:rPr>
              <a:t>    </a:t>
            </a:r>
            <a:r>
              <a:rPr lang="en-US" sz="1900" dirty="0">
                <a:solidFill>
                  <a:srgbClr val="00FFFF"/>
                </a:solidFill>
                <a:latin typeface="Courier New" panose="02070309020205020404" pitchFamily="49" charset="0"/>
              </a:rPr>
              <a:t>end</a:t>
            </a:r>
          </a:p>
          <a:p>
            <a:r>
              <a:rPr lang="en-US" sz="1900" dirty="0">
                <a:solidFill>
                  <a:srgbClr val="00FFFF"/>
                </a:solidFill>
                <a:latin typeface="Courier New" panose="02070309020205020404" pitchFamily="49" charset="0"/>
              </a:rPr>
              <a:t>end</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 pressure (Pa)</a:t>
            </a:r>
          </a:p>
          <a:p>
            <a:r>
              <a:rPr lang="en-US" sz="1900" dirty="0" err="1">
                <a:solidFill>
                  <a:srgbClr val="000000"/>
                </a:solidFill>
                <a:latin typeface="Courier New" panose="02070309020205020404" pitchFamily="49" charset="0"/>
              </a:rPr>
              <a:t>proj_zpress</a:t>
            </a:r>
            <a:r>
              <a:rPr lang="en-US" sz="1900" dirty="0">
                <a:solidFill>
                  <a:srgbClr val="000000"/>
                </a:solidFill>
                <a:latin typeface="Courier New" panose="02070309020205020404" pitchFamily="49" charset="0"/>
              </a:rPr>
              <a:t>(j) = (93.22*(10^5)) * (exp((-</a:t>
            </a:r>
            <a:r>
              <a:rPr lang="en-US" sz="1900" dirty="0" err="1">
                <a:solidFill>
                  <a:srgbClr val="000000"/>
                </a:solidFill>
                <a:latin typeface="Courier New" panose="02070309020205020404" pitchFamily="49" charset="0"/>
              </a:rPr>
              <a:t>g.Venus</a:t>
            </a:r>
            <a:r>
              <a:rPr lang="en-US" sz="1900" dirty="0">
                <a:solidFill>
                  <a:srgbClr val="000000"/>
                </a:solidFill>
                <a:latin typeface="Courier New" panose="02070309020205020404" pitchFamily="49" charset="0"/>
              </a:rPr>
              <a:t>*0.04334*</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(j))/(8.314*737))); </a:t>
            </a:r>
          </a:p>
          <a:p>
            <a:r>
              <a:rPr lang="en-US" sz="1900" dirty="0">
                <a:solidFill>
                  <a:srgbClr val="99FF99"/>
                </a:solidFill>
                <a:latin typeface="Courier New" panose="02070309020205020404" pitchFamily="49" charset="0"/>
              </a:rPr>
              <a:t>% ---------------------------</a:t>
            </a:r>
          </a:p>
          <a:p>
            <a:r>
              <a:rPr lang="en-US" sz="1900" dirty="0">
                <a:solidFill>
                  <a:srgbClr val="00FFFF"/>
                </a:solidFill>
                <a:latin typeface="Courier New" panose="02070309020205020404" pitchFamily="49" charset="0"/>
              </a:rPr>
              <a:t>end</a:t>
            </a:r>
          </a:p>
          <a:p>
            <a:r>
              <a:rPr lang="en-US" sz="1900" dirty="0" err="1">
                <a:solidFill>
                  <a:srgbClr val="000000"/>
                </a:solidFill>
                <a:latin typeface="Courier New" panose="02070309020205020404" pitchFamily="49" charset="0"/>
              </a:rPr>
              <a:t>Vztemp</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a:t>
            </a:r>
          </a:p>
          <a:p>
            <a:r>
              <a:rPr lang="en-US" sz="1900" dirty="0" err="1">
                <a:solidFill>
                  <a:srgbClr val="000000"/>
                </a:solidFill>
                <a:latin typeface="Courier New" panose="02070309020205020404" pitchFamily="49" charset="0"/>
              </a:rPr>
              <a:t>Vzrho</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proj_zrho</a:t>
            </a:r>
            <a:r>
              <a:rPr lang="en-US" sz="1900" dirty="0">
                <a:solidFill>
                  <a:srgbClr val="000000"/>
                </a:solidFill>
                <a:latin typeface="Courier New" panose="02070309020205020404" pitchFamily="49" charset="0"/>
              </a:rPr>
              <a:t>;</a:t>
            </a:r>
          </a:p>
          <a:p>
            <a:r>
              <a:rPr lang="en-US" sz="1900" dirty="0" err="1">
                <a:solidFill>
                  <a:srgbClr val="000000"/>
                </a:solidFill>
                <a:latin typeface="Courier New" panose="02070309020205020404" pitchFamily="49" charset="0"/>
              </a:rPr>
              <a:t>Vzpress</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proj_zpress</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p>
          <a:p>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Earth</a:t>
            </a:r>
          </a:p>
          <a:p>
            <a:r>
              <a:rPr lang="en-US" sz="1900" dirty="0">
                <a:solidFill>
                  <a:srgbClr val="00FFFF"/>
                </a:solidFill>
                <a:latin typeface="Courier New" panose="02070309020205020404" pitchFamily="49" charset="0"/>
              </a:rPr>
              <a:t>for</a:t>
            </a:r>
            <a:r>
              <a:rPr lang="en-US" sz="1900" dirty="0">
                <a:solidFill>
                  <a:srgbClr val="000000"/>
                </a:solidFill>
                <a:latin typeface="Courier New" panose="02070309020205020404" pitchFamily="49" charset="0"/>
              </a:rPr>
              <a:t> j = 1:200000</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 temperature (C)</a:t>
            </a:r>
          </a:p>
          <a:p>
            <a:r>
              <a:rPr lang="da-DK" sz="1900" dirty="0">
                <a:solidFill>
                  <a:srgbClr val="00FFFF"/>
                </a:solidFill>
                <a:latin typeface="Courier New" panose="02070309020205020404" pitchFamily="49" charset="0"/>
              </a:rPr>
              <a:t>if</a:t>
            </a:r>
            <a:r>
              <a:rPr lang="da-DK" sz="1900" dirty="0">
                <a:solidFill>
                  <a:srgbClr val="000000"/>
                </a:solidFill>
                <a:latin typeface="Courier New" panose="02070309020205020404" pitchFamily="49" charset="0"/>
              </a:rPr>
              <a:t> proj_alt(j) &gt;= 110000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200;</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90500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(j)-110000)/((110000-90500)/(200-(-83))))+(200);</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80000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-83;</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60500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(j)-80000)/((80000-60500)/((-83)-(-17))))+(-83);</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52500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(j)-60500)/((60500-52500)/((-17)-(-3))))+(-17);</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48500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-3;</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32000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(j)-48500)/((48500-32000)/((-3)-(-45))))+(-3);</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20000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(j)-32000)/((32000-20000)/((-45)-(-57))))+(-45);</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11000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-57;</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(j)-11000)/((11000-0)/(14+(-57))))+(-57);</a:t>
            </a:r>
          </a:p>
          <a:p>
            <a:r>
              <a:rPr lang="en-US" sz="1900" dirty="0">
                <a:solidFill>
                  <a:srgbClr val="00FFFF"/>
                </a:solidFill>
                <a:latin typeface="Courier New" panose="02070309020205020404" pitchFamily="49" charset="0"/>
              </a:rPr>
              <a:t>end</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 convert temperature from </a:t>
            </a:r>
            <a:r>
              <a:rPr lang="en-US" sz="1900" dirty="0" err="1">
                <a:solidFill>
                  <a:srgbClr val="99FF99"/>
                </a:solidFill>
                <a:latin typeface="Courier New" panose="02070309020205020404" pitchFamily="49" charset="0"/>
              </a:rPr>
              <a:t>celcius</a:t>
            </a:r>
            <a:r>
              <a:rPr lang="en-US" sz="1900" dirty="0">
                <a:solidFill>
                  <a:srgbClr val="99FF99"/>
                </a:solidFill>
                <a:latin typeface="Courier New" panose="02070309020205020404" pitchFamily="49" charset="0"/>
              </a:rPr>
              <a:t> to kelvin</a:t>
            </a:r>
          </a:p>
          <a:p>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+ 273.15);</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 density (kg/m3)</a:t>
            </a:r>
          </a:p>
          <a:p>
            <a:r>
              <a:rPr lang="en-US" sz="1900" dirty="0" err="1">
                <a:solidFill>
                  <a:srgbClr val="000000"/>
                </a:solidFill>
                <a:latin typeface="Courier New" panose="02070309020205020404" pitchFamily="49" charset="0"/>
              </a:rPr>
              <a:t>proj_zrho</a:t>
            </a:r>
            <a:r>
              <a:rPr lang="en-US" sz="1900" dirty="0">
                <a:solidFill>
                  <a:srgbClr val="000000"/>
                </a:solidFill>
                <a:latin typeface="Courier New" panose="02070309020205020404" pitchFamily="49" charset="0"/>
              </a:rPr>
              <a:t>(j) = (1.20) * (exp(-</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a:t>
            </a:r>
            <a:r>
              <a:rPr lang="en-US" sz="1900" dirty="0" err="1">
                <a:solidFill>
                  <a:srgbClr val="000000"/>
                </a:solidFill>
                <a:latin typeface="Courier New" panose="02070309020205020404" pitchFamily="49" charset="0"/>
              </a:rPr>
              <a:t>H.Earth</a:t>
            </a:r>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 pressure (Pa)</a:t>
            </a:r>
          </a:p>
          <a:p>
            <a:r>
              <a:rPr lang="en-US" sz="1900" dirty="0" err="1">
                <a:solidFill>
                  <a:srgbClr val="000000"/>
                </a:solidFill>
                <a:latin typeface="Courier New" panose="02070309020205020404" pitchFamily="49" charset="0"/>
              </a:rPr>
              <a:t>proj_zpress</a:t>
            </a:r>
            <a:r>
              <a:rPr lang="en-US" sz="1900" dirty="0">
                <a:solidFill>
                  <a:srgbClr val="000000"/>
                </a:solidFill>
                <a:latin typeface="Courier New" panose="02070309020205020404" pitchFamily="49" charset="0"/>
              </a:rPr>
              <a:t>(j) = (10.13*(10^4)) * (exp((-</a:t>
            </a:r>
            <a:r>
              <a:rPr lang="en-US" sz="1900" dirty="0" err="1">
                <a:solidFill>
                  <a:srgbClr val="000000"/>
                </a:solidFill>
                <a:latin typeface="Courier New" panose="02070309020205020404" pitchFamily="49" charset="0"/>
              </a:rPr>
              <a:t>g.Earth</a:t>
            </a:r>
            <a:r>
              <a:rPr lang="en-US" sz="1900" dirty="0">
                <a:solidFill>
                  <a:srgbClr val="000000"/>
                </a:solidFill>
                <a:latin typeface="Courier New" panose="02070309020205020404" pitchFamily="49" charset="0"/>
              </a:rPr>
              <a:t>*0.02896*</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(j))/(8.314*288)));</a:t>
            </a:r>
          </a:p>
          <a:p>
            <a:r>
              <a:rPr lang="en-US" sz="1900" dirty="0">
                <a:solidFill>
                  <a:srgbClr val="99FF99"/>
                </a:solidFill>
                <a:latin typeface="Courier New" panose="02070309020205020404" pitchFamily="49" charset="0"/>
              </a:rPr>
              <a:t>% --------------------------- </a:t>
            </a:r>
          </a:p>
          <a:p>
            <a:r>
              <a:rPr lang="en-US" sz="1900" dirty="0">
                <a:solidFill>
                  <a:srgbClr val="00FFFF"/>
                </a:solidFill>
                <a:latin typeface="Courier New" panose="02070309020205020404" pitchFamily="49" charset="0"/>
              </a:rPr>
              <a:t>end</a:t>
            </a:r>
          </a:p>
          <a:p>
            <a:r>
              <a:rPr lang="en-US" sz="1900" dirty="0" err="1">
                <a:solidFill>
                  <a:srgbClr val="000000"/>
                </a:solidFill>
                <a:latin typeface="Courier New" panose="02070309020205020404" pitchFamily="49" charset="0"/>
              </a:rPr>
              <a:t>Eztemp</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a:t>
            </a:r>
          </a:p>
          <a:p>
            <a:r>
              <a:rPr lang="en-US" sz="1900" dirty="0" err="1">
                <a:solidFill>
                  <a:srgbClr val="000000"/>
                </a:solidFill>
                <a:latin typeface="Courier New" panose="02070309020205020404" pitchFamily="49" charset="0"/>
              </a:rPr>
              <a:t>Ezrho</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proj_zrho</a:t>
            </a:r>
            <a:r>
              <a:rPr lang="en-US" sz="1900" dirty="0">
                <a:solidFill>
                  <a:srgbClr val="000000"/>
                </a:solidFill>
                <a:latin typeface="Courier New" panose="02070309020205020404" pitchFamily="49" charset="0"/>
              </a:rPr>
              <a:t>;</a:t>
            </a:r>
          </a:p>
          <a:p>
            <a:r>
              <a:rPr lang="en-US" sz="1900" dirty="0" err="1">
                <a:solidFill>
                  <a:srgbClr val="000000"/>
                </a:solidFill>
                <a:latin typeface="Courier New" panose="02070309020205020404" pitchFamily="49" charset="0"/>
              </a:rPr>
              <a:t>Ezpress</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proj_zpress</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p>
          <a:p>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Mars</a:t>
            </a:r>
          </a:p>
          <a:p>
            <a:r>
              <a:rPr lang="en-US" sz="1900" dirty="0">
                <a:solidFill>
                  <a:srgbClr val="00FFFF"/>
                </a:solidFill>
                <a:latin typeface="Courier New" panose="02070309020205020404" pitchFamily="49" charset="0"/>
              </a:rPr>
              <a:t>for</a:t>
            </a:r>
            <a:r>
              <a:rPr lang="en-US" sz="1900" dirty="0">
                <a:solidFill>
                  <a:srgbClr val="000000"/>
                </a:solidFill>
                <a:latin typeface="Courier New" panose="02070309020205020404" pitchFamily="49" charset="0"/>
              </a:rPr>
              <a:t> j = 1:200000</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 temperature (K)</a:t>
            </a:r>
          </a:p>
          <a:p>
            <a:r>
              <a:rPr lang="da-DK" sz="1900" dirty="0">
                <a:solidFill>
                  <a:srgbClr val="00FFFF"/>
                </a:solidFill>
                <a:latin typeface="Courier New" panose="02070309020205020404" pitchFamily="49" charset="0"/>
              </a:rPr>
              <a:t>if</a:t>
            </a:r>
            <a:r>
              <a:rPr lang="da-DK" sz="1900" dirty="0">
                <a:solidFill>
                  <a:srgbClr val="000000"/>
                </a:solidFill>
                <a:latin typeface="Courier New" panose="02070309020205020404" pitchFamily="49" charset="0"/>
              </a:rPr>
              <a:t> proj_alt(j) &gt;= 150000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300;           </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120000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(j)-150000)/((150000-120000)/(300-(175))))+(300);         </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100000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(j)-120000)/((120000-100000)/(175-(125))))+(175); </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70000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(j)-90000)/((90000-70000)/(125-(125))))+(125);   </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40000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(j)-70000)/((70000-40000)/(125-(150))))+(125);   </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30000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(j)-40000)/((40000-30000)/(150-(170))))+(150);</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20000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(j)-30000)/((30000-20000)/(170-(190))))+(170);</a:t>
            </a:r>
          </a:p>
          <a:p>
            <a:r>
              <a:rPr lang="da-DK" sz="1900" dirty="0">
                <a:solidFill>
                  <a:srgbClr val="00FFFF"/>
                </a:solidFill>
                <a:latin typeface="Courier New" panose="02070309020205020404" pitchFamily="49" charset="0"/>
              </a:rPr>
              <a:t>elseif</a:t>
            </a:r>
            <a:r>
              <a:rPr lang="da-DK" sz="1900" dirty="0">
                <a:solidFill>
                  <a:srgbClr val="000000"/>
                </a:solidFill>
                <a:latin typeface="Courier New" panose="02070309020205020404" pitchFamily="49" charset="0"/>
              </a:rPr>
              <a:t> proj_alt(j) &gt;= 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(j)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(j)-20000)/((20000-0)/(190-(209))))+(190);</a:t>
            </a:r>
          </a:p>
          <a:p>
            <a:r>
              <a:rPr lang="en-US" sz="1900" dirty="0">
                <a:solidFill>
                  <a:srgbClr val="00FFFF"/>
                </a:solidFill>
                <a:latin typeface="Courier New" panose="02070309020205020404" pitchFamily="49" charset="0"/>
              </a:rPr>
              <a:t>end</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 density (kg/m3)</a:t>
            </a:r>
          </a:p>
          <a:p>
            <a:r>
              <a:rPr lang="nl-NL" sz="1900" dirty="0">
                <a:solidFill>
                  <a:srgbClr val="000000"/>
                </a:solidFill>
                <a:latin typeface="Courier New" panose="02070309020205020404" pitchFamily="49" charset="0"/>
              </a:rPr>
              <a:t>proj_zrho(j) = (0.02) * (exp(-proj_alt(j)/H.Mars));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 pressure (Pa)</a:t>
            </a:r>
          </a:p>
          <a:p>
            <a:r>
              <a:rPr lang="en-US" sz="1900" dirty="0" err="1">
                <a:solidFill>
                  <a:srgbClr val="000000"/>
                </a:solidFill>
                <a:latin typeface="Courier New" panose="02070309020205020404" pitchFamily="49" charset="0"/>
              </a:rPr>
              <a:t>proj_zpress</a:t>
            </a:r>
            <a:r>
              <a:rPr lang="en-US" sz="1900" dirty="0">
                <a:solidFill>
                  <a:srgbClr val="000000"/>
                </a:solidFill>
                <a:latin typeface="Courier New" panose="02070309020205020404" pitchFamily="49" charset="0"/>
              </a:rPr>
              <a:t>(j) = (636) * (exp((-</a:t>
            </a:r>
            <a:r>
              <a:rPr lang="en-US" sz="1900" dirty="0" err="1">
                <a:solidFill>
                  <a:srgbClr val="000000"/>
                </a:solidFill>
                <a:latin typeface="Courier New" panose="02070309020205020404" pitchFamily="49" charset="0"/>
              </a:rPr>
              <a:t>g.Mars</a:t>
            </a:r>
            <a:r>
              <a:rPr lang="en-US" sz="1900" dirty="0">
                <a:solidFill>
                  <a:srgbClr val="000000"/>
                </a:solidFill>
                <a:latin typeface="Courier New" panose="02070309020205020404" pitchFamily="49" charset="0"/>
              </a:rPr>
              <a:t>*0.04334*</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(j))/(8.314*210)));</a:t>
            </a:r>
          </a:p>
          <a:p>
            <a:r>
              <a:rPr lang="en-US" sz="1900" dirty="0">
                <a:solidFill>
                  <a:srgbClr val="99FF99"/>
                </a:solidFill>
                <a:latin typeface="Courier New" panose="02070309020205020404" pitchFamily="49" charset="0"/>
              </a:rPr>
              <a:t>% --------------------------- </a:t>
            </a:r>
          </a:p>
          <a:p>
            <a:r>
              <a:rPr lang="en-US" sz="1900" dirty="0">
                <a:solidFill>
                  <a:srgbClr val="00FFFF"/>
                </a:solidFill>
                <a:latin typeface="Courier New" panose="02070309020205020404" pitchFamily="49" charset="0"/>
              </a:rPr>
              <a:t>end</a:t>
            </a:r>
          </a:p>
          <a:p>
            <a:r>
              <a:rPr lang="en-US" sz="1900" dirty="0" err="1">
                <a:solidFill>
                  <a:srgbClr val="000000"/>
                </a:solidFill>
                <a:latin typeface="Courier New" panose="02070309020205020404" pitchFamily="49" charset="0"/>
              </a:rPr>
              <a:t>Mztemp</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proj_ztemp</a:t>
            </a:r>
            <a:r>
              <a:rPr lang="en-US" sz="1900" dirty="0">
                <a:solidFill>
                  <a:srgbClr val="000000"/>
                </a:solidFill>
                <a:latin typeface="Courier New" panose="02070309020205020404" pitchFamily="49" charset="0"/>
              </a:rPr>
              <a:t>;</a:t>
            </a:r>
          </a:p>
          <a:p>
            <a:r>
              <a:rPr lang="en-US" sz="1900" dirty="0" err="1">
                <a:solidFill>
                  <a:srgbClr val="000000"/>
                </a:solidFill>
                <a:latin typeface="Courier New" panose="02070309020205020404" pitchFamily="49" charset="0"/>
              </a:rPr>
              <a:t>Mzrho</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proj_zrho</a:t>
            </a:r>
            <a:r>
              <a:rPr lang="en-US" sz="1900" dirty="0">
                <a:solidFill>
                  <a:srgbClr val="000000"/>
                </a:solidFill>
                <a:latin typeface="Courier New" panose="02070309020205020404" pitchFamily="49" charset="0"/>
              </a:rPr>
              <a:t>;</a:t>
            </a:r>
          </a:p>
          <a:p>
            <a:r>
              <a:rPr lang="en-US" sz="1900" dirty="0" err="1">
                <a:solidFill>
                  <a:srgbClr val="000000"/>
                </a:solidFill>
                <a:latin typeface="Courier New" panose="02070309020205020404" pitchFamily="49" charset="0"/>
              </a:rPr>
              <a:t>Mzpress</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proj_zpress</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Plot</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subplot(1,3,1)</a:t>
            </a:r>
          </a:p>
          <a:p>
            <a:r>
              <a:rPr lang="en-US" sz="1900" dirty="0">
                <a:solidFill>
                  <a:srgbClr val="99FF99"/>
                </a:solidFill>
                <a:latin typeface="Courier New" panose="02070309020205020404" pitchFamily="49" charset="0"/>
              </a:rPr>
              <a:t>% plot(</a:t>
            </a:r>
            <a:r>
              <a:rPr lang="en-US" sz="1900" dirty="0" err="1">
                <a:solidFill>
                  <a:srgbClr val="99FF99"/>
                </a:solidFill>
                <a:latin typeface="Courier New" panose="02070309020205020404" pitchFamily="49" charset="0"/>
              </a:rPr>
              <a:t>Vztemp,proj_alt</a:t>
            </a:r>
            <a:r>
              <a:rPr lang="en-US" sz="1900" dirty="0">
                <a:solidFill>
                  <a:srgbClr val="99FF99"/>
                </a:solidFill>
                <a:latin typeface="Courier New" panose="02070309020205020404" pitchFamily="49" charset="0"/>
              </a:rPr>
              <a:t>/1000,'Color',[0.8500 0.3250 0.0980],'LineWidth',2); hold on;</a:t>
            </a:r>
          </a:p>
          <a:p>
            <a:r>
              <a:rPr lang="en-US" sz="1900" dirty="0">
                <a:solidFill>
                  <a:srgbClr val="99FF99"/>
                </a:solidFill>
                <a:latin typeface="Courier New" panose="02070309020205020404" pitchFamily="49" charset="0"/>
              </a:rPr>
              <a:t>% plot(</a:t>
            </a:r>
            <a:r>
              <a:rPr lang="en-US" sz="1900" dirty="0" err="1">
                <a:solidFill>
                  <a:srgbClr val="99FF99"/>
                </a:solidFill>
                <a:latin typeface="Courier New" panose="02070309020205020404" pitchFamily="49" charset="0"/>
              </a:rPr>
              <a:t>Eztemp,proj_alt</a:t>
            </a:r>
            <a:r>
              <a:rPr lang="en-US" sz="1900" dirty="0">
                <a:solidFill>
                  <a:srgbClr val="99FF99"/>
                </a:solidFill>
                <a:latin typeface="Courier New" panose="02070309020205020404" pitchFamily="49" charset="0"/>
              </a:rPr>
              <a:t>/1000,'Color',[0 0.4470 0.7410],'LineWidth',2); hold on;</a:t>
            </a:r>
          </a:p>
          <a:p>
            <a:r>
              <a:rPr lang="en-US" sz="1900" dirty="0">
                <a:solidFill>
                  <a:srgbClr val="99FF99"/>
                </a:solidFill>
                <a:latin typeface="Courier New" panose="02070309020205020404" pitchFamily="49" charset="0"/>
              </a:rPr>
              <a:t>% plot(</a:t>
            </a:r>
            <a:r>
              <a:rPr lang="en-US" sz="1900" dirty="0" err="1">
                <a:solidFill>
                  <a:srgbClr val="99FF99"/>
                </a:solidFill>
                <a:latin typeface="Courier New" panose="02070309020205020404" pitchFamily="49" charset="0"/>
              </a:rPr>
              <a:t>Mztemp,proj_alt</a:t>
            </a:r>
            <a:r>
              <a:rPr lang="en-US" sz="1900" dirty="0">
                <a:solidFill>
                  <a:srgbClr val="99FF99"/>
                </a:solidFill>
                <a:latin typeface="Courier New" panose="02070309020205020404" pitchFamily="49" charset="0"/>
              </a:rPr>
              <a:t>/1000,'Color',[0.6350 0.0780 0.1840],'LineWidth',2);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xlabel</a:t>
            </a:r>
            <a:r>
              <a:rPr lang="en-US" sz="1900" dirty="0">
                <a:solidFill>
                  <a:srgbClr val="99FF99"/>
                </a:solidFill>
                <a:latin typeface="Courier New" panose="02070309020205020404" pitchFamily="49" charset="0"/>
              </a:rPr>
              <a:t>('Temperature (K)'); </a:t>
            </a:r>
            <a:r>
              <a:rPr lang="en-US" sz="1900" dirty="0" err="1">
                <a:solidFill>
                  <a:srgbClr val="99FF99"/>
                </a:solidFill>
                <a:latin typeface="Courier New" panose="02070309020205020404" pitchFamily="49" charset="0"/>
              </a:rPr>
              <a:t>ylabel</a:t>
            </a:r>
            <a:r>
              <a:rPr lang="en-US" sz="1900" dirty="0">
                <a:solidFill>
                  <a:srgbClr val="99FF99"/>
                </a:solidFill>
                <a:latin typeface="Courier New" panose="02070309020205020404" pitchFamily="49" charset="0"/>
              </a:rPr>
              <a:t>('Altitude (km)')</a:t>
            </a:r>
          </a:p>
          <a:p>
            <a:r>
              <a:rPr lang="en-US" sz="1900" dirty="0">
                <a:solidFill>
                  <a:srgbClr val="99FF99"/>
                </a:solidFill>
                <a:latin typeface="Courier New" panose="02070309020205020404" pitchFamily="49" charset="0"/>
              </a:rPr>
              <a:t>% legend({'</a:t>
            </a:r>
            <a:r>
              <a:rPr lang="en-US" sz="1900" dirty="0" err="1">
                <a:solidFill>
                  <a:srgbClr val="99FF99"/>
                </a:solidFill>
                <a:latin typeface="Courier New" panose="02070309020205020404" pitchFamily="49" charset="0"/>
              </a:rPr>
              <a:t>Venus','Earth','Mars</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Location','northeast</a:t>
            </a:r>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subplot(1,3,2)</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Vzpress,proj_alt</a:t>
            </a:r>
            <a:r>
              <a:rPr lang="en-US" sz="1900" dirty="0">
                <a:solidFill>
                  <a:srgbClr val="99FF99"/>
                </a:solidFill>
                <a:latin typeface="Courier New" panose="02070309020205020404" pitchFamily="49" charset="0"/>
              </a:rPr>
              <a:t>/1000,'Color',[0.8500 0.3250 0.0980],'LineWidth',2);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Ezpress,proj_alt</a:t>
            </a:r>
            <a:r>
              <a:rPr lang="en-US" sz="1900" dirty="0">
                <a:solidFill>
                  <a:srgbClr val="99FF99"/>
                </a:solidFill>
                <a:latin typeface="Courier New" panose="02070309020205020404" pitchFamily="49" charset="0"/>
              </a:rPr>
              <a:t>/1000,'Color',[0 0.4470 0.7410],'LineWidth',2);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Mzpress,proj_alt</a:t>
            </a:r>
            <a:r>
              <a:rPr lang="en-US" sz="1900" dirty="0">
                <a:solidFill>
                  <a:srgbClr val="99FF99"/>
                </a:solidFill>
                <a:latin typeface="Courier New" panose="02070309020205020404" pitchFamily="49" charset="0"/>
              </a:rPr>
              <a:t>/1000,'Color',[0.6350 0.0780 0.1840],'LineWidth',2); hold on;</a:t>
            </a:r>
          </a:p>
          <a:p>
            <a:r>
              <a:rPr lang="it-IT" sz="1900" dirty="0">
                <a:solidFill>
                  <a:srgbClr val="99FF99"/>
                </a:solidFill>
                <a:latin typeface="Courier New" panose="02070309020205020404" pitchFamily="49" charset="0"/>
              </a:rPr>
              <a:t>% xlabel('Pressure (Pa)'); ylabel('Altitude (km)')</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subplot(1,3,3)</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Vzrho,proj_alt</a:t>
            </a:r>
            <a:r>
              <a:rPr lang="en-US" sz="1900" dirty="0">
                <a:solidFill>
                  <a:srgbClr val="99FF99"/>
                </a:solidFill>
                <a:latin typeface="Courier New" panose="02070309020205020404" pitchFamily="49" charset="0"/>
              </a:rPr>
              <a:t>/1000,'Color',[0.8500 0.3250 0.0980],'LineWidth',2);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Ezrho,proj_alt</a:t>
            </a:r>
            <a:r>
              <a:rPr lang="en-US" sz="1900" dirty="0">
                <a:solidFill>
                  <a:srgbClr val="99FF99"/>
                </a:solidFill>
                <a:latin typeface="Courier New" panose="02070309020205020404" pitchFamily="49" charset="0"/>
              </a:rPr>
              <a:t>/1000,'Color',[0 0.4470 0.7410],'LineWidth',2);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Mzrho,proj_alt</a:t>
            </a:r>
            <a:r>
              <a:rPr lang="en-US" sz="1900" dirty="0">
                <a:solidFill>
                  <a:srgbClr val="99FF99"/>
                </a:solidFill>
                <a:latin typeface="Courier New" panose="02070309020205020404" pitchFamily="49" charset="0"/>
              </a:rPr>
              <a:t>/1000,'Color',[0.6350 0.0780 0.1840],'LineWidth',2);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xlabel</a:t>
            </a:r>
            <a:r>
              <a:rPr lang="en-US" sz="1900" dirty="0">
                <a:solidFill>
                  <a:srgbClr val="99FF99"/>
                </a:solidFill>
                <a:latin typeface="Courier New" panose="02070309020205020404" pitchFamily="49" charset="0"/>
              </a:rPr>
              <a:t>('Density (kg/m^3)'); </a:t>
            </a:r>
            <a:r>
              <a:rPr lang="en-US" sz="1900" dirty="0" err="1">
                <a:solidFill>
                  <a:srgbClr val="99FF99"/>
                </a:solidFill>
                <a:latin typeface="Courier New" panose="02070309020205020404" pitchFamily="49" charset="0"/>
              </a:rPr>
              <a:t>ylabel</a:t>
            </a:r>
            <a:r>
              <a:rPr lang="en-US" sz="1900" dirty="0">
                <a:solidFill>
                  <a:srgbClr val="99FF99"/>
                </a:solidFill>
                <a:latin typeface="Courier New" panose="02070309020205020404" pitchFamily="49" charset="0"/>
              </a:rPr>
              <a:t>('Altitude (km)')</a:t>
            </a:r>
          </a:p>
          <a:p>
            <a:r>
              <a:rPr lang="en-US" sz="1900" dirty="0">
                <a:solidFill>
                  <a:srgbClr val="99FF99"/>
                </a:solidFill>
                <a:latin typeface="Courier New" panose="02070309020205020404" pitchFamily="49" charset="0"/>
              </a:rPr>
              <a:t> </a:t>
            </a:r>
          </a:p>
          <a:p>
            <a:r>
              <a:rPr lang="en-US" sz="1900" dirty="0">
                <a:solidFill>
                  <a:srgbClr val="000000"/>
                </a:solidFill>
                <a:latin typeface="Courier New" panose="02070309020205020404" pitchFamily="49" charset="0"/>
              </a:rPr>
              <a:t>set(0,</a:t>
            </a:r>
            <a:r>
              <a:rPr lang="en-US" sz="1900" dirty="0">
                <a:solidFill>
                  <a:srgbClr val="DE7D00"/>
                </a:solidFill>
                <a:latin typeface="Courier New" panose="02070309020205020404" pitchFamily="49" charset="0"/>
              </a:rPr>
              <a:t>'DefaultFigureWindowStyle'</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'docked'</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Venus</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msx</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Vztemp</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msy</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/1000;</a:t>
            </a:r>
          </a:p>
          <a:p>
            <a:r>
              <a:rPr lang="en-US" sz="1900" dirty="0">
                <a:solidFill>
                  <a:srgbClr val="000000"/>
                </a:solidFill>
                <a:latin typeface="Courier New" panose="02070309020205020404" pitchFamily="49" charset="0"/>
              </a:rPr>
              <a:t>    lx = (1000/1e7)*(</a:t>
            </a:r>
            <a:r>
              <a:rPr lang="en-US" sz="1900" dirty="0" err="1">
                <a:solidFill>
                  <a:srgbClr val="000000"/>
                </a:solidFill>
                <a:latin typeface="Courier New" panose="02070309020205020404" pitchFamily="49" charset="0"/>
              </a:rPr>
              <a:t>Vzpress</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ly</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/1000;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evx</a:t>
            </a:r>
            <a:r>
              <a:rPr lang="en-US" sz="1900" dirty="0">
                <a:solidFill>
                  <a:srgbClr val="000000"/>
                </a:solidFill>
                <a:latin typeface="Courier New" panose="02070309020205020404" pitchFamily="49" charset="0"/>
              </a:rPr>
              <a:t> = (1000/100)*</a:t>
            </a:r>
            <a:r>
              <a:rPr lang="en-US" sz="1900" dirty="0" err="1">
                <a:solidFill>
                  <a:srgbClr val="000000"/>
                </a:solidFill>
                <a:latin typeface="Courier New" panose="02070309020205020404" pitchFamily="49" charset="0"/>
              </a:rPr>
              <a:t>Vzrho</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evy</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/1000;</a:t>
            </a:r>
          </a:p>
          <a:p>
            <a:r>
              <a:rPr lang="en-US" sz="1900" dirty="0">
                <a:solidFill>
                  <a:srgbClr val="000000"/>
                </a:solidFill>
                <a:latin typeface="Courier New" panose="02070309020205020404" pitchFamily="49" charset="0"/>
              </a:rPr>
              <a:t>    figure(1)</a:t>
            </a:r>
          </a:p>
          <a:p>
            <a:r>
              <a:rPr lang="en-US" sz="1900" dirty="0">
                <a:solidFill>
                  <a:srgbClr val="000000"/>
                </a:solidFill>
                <a:latin typeface="Courier New" panose="02070309020205020404" pitchFamily="49" charset="0"/>
              </a:rPr>
              <a:t>    a = axes(</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units'</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'normalized'</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'position</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,[.1 .35 .7 .6],</a:t>
            </a:r>
            <a:r>
              <a:rPr lang="en-US" sz="1900" dirty="0">
                <a:solidFill>
                  <a:srgbClr val="DE7D00"/>
                </a:solidFill>
                <a:latin typeface="Courier New" panose="02070309020205020404" pitchFamily="49" charset="0"/>
              </a:rPr>
              <a:t>'xtick'</a:t>
            </a:r>
            <a:r>
              <a:rPr lang="en-US" sz="1900" dirty="0">
                <a:solidFill>
                  <a:srgbClr val="000000"/>
                </a:solidFill>
                <a:latin typeface="Courier New" panose="02070309020205020404" pitchFamily="49" charset="0"/>
              </a:rPr>
              <a:t>,0:100:1000);</a:t>
            </a:r>
          </a:p>
          <a:p>
            <a:r>
              <a:rPr lang="en-US" sz="1900" dirty="0">
                <a:solidFill>
                  <a:srgbClr val="000000"/>
                </a:solidFill>
                <a:latin typeface="Courier New" panose="02070309020205020404" pitchFamily="49" charset="0"/>
              </a:rPr>
              <a:t>    plot(msx,msy,</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'k'</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'LineWidth'</a:t>
            </a:r>
            <a:r>
              <a:rPr lang="en-US" sz="1900" dirty="0">
                <a:solidFill>
                  <a:srgbClr val="000000"/>
                </a:solidFill>
                <a:latin typeface="Courier New" panose="02070309020205020404" pitchFamily="49" charset="0"/>
              </a:rPr>
              <a:t>,2); hold </a:t>
            </a:r>
            <a:r>
              <a:rPr lang="en-US" sz="1900" dirty="0">
                <a:solidFill>
                  <a:srgbClr val="DE7D00"/>
                </a:solidFill>
                <a:latin typeface="Courier New" panose="02070309020205020404" pitchFamily="49" charset="0"/>
              </a:rPr>
              <a:t>on</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xlim</a:t>
            </a:r>
            <a:r>
              <a:rPr lang="en-US" sz="1900" dirty="0">
                <a:solidFill>
                  <a:srgbClr val="000000"/>
                </a:solidFill>
                <a:latin typeface="Courier New" panose="02070309020205020404" pitchFamily="49" charset="0"/>
              </a:rPr>
              <a:t>([0 1000]); </a:t>
            </a:r>
          </a:p>
          <a:p>
            <a:r>
              <a:rPr lang="en-US" sz="1900" dirty="0">
                <a:solidFill>
                  <a:srgbClr val="000000"/>
                </a:solidFill>
                <a:latin typeface="Courier New" panose="02070309020205020404" pitchFamily="49" charset="0"/>
              </a:rPr>
              <a:t>    plot(lx,ly,</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'#0072b2'</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'LineWidth'</a:t>
            </a:r>
            <a:r>
              <a:rPr lang="en-US" sz="1900" dirty="0">
                <a:solidFill>
                  <a:srgbClr val="000000"/>
                </a:solidFill>
                <a:latin typeface="Courier New" panose="02070309020205020404" pitchFamily="49" charset="0"/>
              </a:rPr>
              <a:t>,2); hold </a:t>
            </a:r>
            <a:r>
              <a:rPr lang="en-US" sz="1900" dirty="0">
                <a:solidFill>
                  <a:srgbClr val="DE7D00"/>
                </a:solidFill>
                <a:latin typeface="Courier New" panose="02070309020205020404" pitchFamily="49" charset="0"/>
              </a:rPr>
              <a:t>on</a:t>
            </a:r>
          </a:p>
          <a:p>
            <a:r>
              <a:rPr lang="en-US" sz="1900" dirty="0">
                <a:solidFill>
                  <a:srgbClr val="000000"/>
                </a:solidFill>
                <a:latin typeface="Courier New" panose="02070309020205020404" pitchFamily="49" charset="0"/>
              </a:rPr>
              <a:t>    plot(evx,evy,</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'#d55e00'</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'LineWidth'</a:t>
            </a:r>
            <a:r>
              <a:rPr lang="en-US" sz="1900" dirty="0">
                <a:solidFill>
                  <a:srgbClr val="000000"/>
                </a:solidFill>
                <a:latin typeface="Courier New" panose="02070309020205020404" pitchFamily="49" charset="0"/>
              </a:rPr>
              <a:t>,2);</a:t>
            </a:r>
          </a:p>
          <a:p>
            <a:r>
              <a:rPr lang="en-US" sz="1900" dirty="0">
                <a:solidFill>
                  <a:srgbClr val="000000"/>
                </a:solidFill>
                <a:latin typeface="Courier New" panose="02070309020205020404" pitchFamily="49" charset="0"/>
              </a:rPr>
              <a:t>    title(</a:t>
            </a:r>
            <a:r>
              <a:rPr lang="en-US" sz="1900" dirty="0">
                <a:solidFill>
                  <a:srgbClr val="DE7D00"/>
                </a:solidFill>
                <a:latin typeface="Courier New" panose="02070309020205020404" pitchFamily="49" charset="0"/>
              </a:rPr>
              <a:t>'Venus'</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ylabel</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'Altitude [km]'</a:t>
            </a:r>
            <a:r>
              <a:rPr lang="en-US" sz="1900" dirty="0">
                <a:solidFill>
                  <a:srgbClr val="000000"/>
                </a:solidFill>
                <a:latin typeface="Courier New" panose="02070309020205020404" pitchFamily="49" charset="0"/>
              </a:rPr>
              <a:t>); </a:t>
            </a:r>
          </a:p>
          <a:p>
            <a:r>
              <a:rPr lang="fi-FI" sz="1900" dirty="0">
                <a:solidFill>
                  <a:srgbClr val="000000"/>
                </a:solidFill>
                <a:latin typeface="Courier New" panose="02070309020205020404" pitchFamily="49" charset="0"/>
              </a:rPr>
              <a:t>    yline(50,</a:t>
            </a:r>
            <a:r>
              <a:rPr lang="fi-FI" sz="1900" dirty="0">
                <a:solidFill>
                  <a:srgbClr val="DE7D00"/>
                </a:solidFill>
                <a:latin typeface="Courier New" panose="02070309020205020404" pitchFamily="49" charset="0"/>
              </a:rPr>
              <a:t>'--'</a:t>
            </a:r>
            <a:r>
              <a:rPr lang="fi-FI" sz="1900" dirty="0">
                <a:solidFill>
                  <a:srgbClr val="000000"/>
                </a:solidFill>
                <a:latin typeface="Courier New" panose="02070309020205020404" pitchFamily="49" charset="0"/>
              </a:rPr>
              <a:t>); yline(75,</a:t>
            </a:r>
            <a:r>
              <a:rPr lang="fi-FI" sz="1900" dirty="0">
                <a:solidFill>
                  <a:srgbClr val="DE7D00"/>
                </a:solidFill>
                <a:latin typeface="Courier New" panose="02070309020205020404" pitchFamily="49" charset="0"/>
              </a:rPr>
              <a:t>'--'</a:t>
            </a:r>
            <a:r>
              <a:rPr lang="fi-FI" sz="1900" dirty="0">
                <a:solidFill>
                  <a:srgbClr val="000000"/>
                </a:solidFill>
                <a:latin typeface="Courier New" panose="02070309020205020404" pitchFamily="49" charset="0"/>
              </a:rPr>
              <a:t>); yline(110,</a:t>
            </a:r>
            <a:r>
              <a:rPr lang="fi-FI" sz="1900" dirty="0">
                <a:solidFill>
                  <a:srgbClr val="DE7D00"/>
                </a:solidFill>
                <a:latin typeface="Courier New" panose="02070309020205020404" pitchFamily="49" charset="0"/>
              </a:rPr>
              <a:t>'--'</a:t>
            </a:r>
            <a:r>
              <a:rPr lang="fi-FI"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text(610,25,</a:t>
            </a:r>
            <a:r>
              <a:rPr lang="en-US" sz="1900" dirty="0">
                <a:solidFill>
                  <a:srgbClr val="DE7D00"/>
                </a:solidFill>
                <a:latin typeface="Courier New" panose="02070309020205020404" pitchFamily="49" charset="0"/>
              </a:rPr>
              <a:t>'Troposphere'</a:t>
            </a:r>
            <a:r>
              <a:rPr lang="en-US" sz="1900" dirty="0">
                <a:solidFill>
                  <a:srgbClr val="000000"/>
                </a:solidFill>
                <a:latin typeface="Courier New" panose="02070309020205020404" pitchFamily="49" charset="0"/>
              </a:rPr>
              <a:t>); text(500,62.5,</a:t>
            </a:r>
            <a:r>
              <a:rPr lang="en-US" sz="1900" dirty="0">
                <a:solidFill>
                  <a:srgbClr val="DE7D00"/>
                </a:solidFill>
                <a:latin typeface="Courier New" panose="02070309020205020404" pitchFamily="49" charset="0"/>
              </a:rPr>
              <a:t>'Lower Stratosphere'</a:t>
            </a:r>
            <a:r>
              <a:rPr lang="en-US" sz="1900" dirty="0">
                <a:solidFill>
                  <a:srgbClr val="000000"/>
                </a:solidFill>
                <a:latin typeface="Courier New" panose="02070309020205020404" pitchFamily="49" charset="0"/>
              </a:rPr>
              <a:t>); text(500,92.5,</a:t>
            </a:r>
            <a:r>
              <a:rPr lang="en-US" sz="1900" dirty="0">
                <a:solidFill>
                  <a:srgbClr val="DE7D00"/>
                </a:solidFill>
                <a:latin typeface="Courier New" panose="02070309020205020404" pitchFamily="49" charset="0"/>
              </a:rPr>
              <a:t>'Upper </a:t>
            </a:r>
            <a:r>
              <a:rPr lang="en-US" sz="1900" dirty="0" err="1">
                <a:solidFill>
                  <a:srgbClr val="DE7D00"/>
                </a:solidFill>
                <a:latin typeface="Courier New" panose="02070309020205020404" pitchFamily="49" charset="0"/>
              </a:rPr>
              <a:t>Statosphere</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 text(500,145,</a:t>
            </a:r>
            <a:r>
              <a:rPr lang="en-US" sz="1900" dirty="0">
                <a:solidFill>
                  <a:srgbClr val="DE7D00"/>
                </a:solidFill>
                <a:latin typeface="Courier New" panose="02070309020205020404" pitchFamily="49" charset="0"/>
              </a:rPr>
              <a:t>'Thermosphere'</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xlabel</a:t>
            </a:r>
            <a:r>
              <a:rPr lang="en-US" sz="1900" dirty="0">
                <a:solidFill>
                  <a:srgbClr val="000000"/>
                </a:solidFill>
                <a:latin typeface="Courier New" panose="02070309020205020404" pitchFamily="49" charset="0"/>
              </a:rPr>
              <a:t>(</a:t>
            </a:r>
            <a:r>
              <a:rPr lang="en-US" sz="1900" dirty="0" err="1">
                <a:solidFill>
                  <a:srgbClr val="000000"/>
                </a:solidFill>
                <a:latin typeface="Courier New" panose="02070309020205020404" pitchFamily="49" charset="0"/>
              </a:rPr>
              <a:t>a,</a:t>
            </a:r>
            <a:r>
              <a:rPr lang="en-US" sz="1900" dirty="0" err="1">
                <a:solidFill>
                  <a:srgbClr val="DE7D00"/>
                </a:solidFill>
                <a:latin typeface="Courier New" panose="02070309020205020404" pitchFamily="49" charset="0"/>
              </a:rPr>
              <a:t>'Temperature</a:t>
            </a:r>
            <a:r>
              <a:rPr lang="en-US" sz="1900" dirty="0">
                <a:solidFill>
                  <a:srgbClr val="DE7D00"/>
                </a:solidFill>
                <a:latin typeface="Courier New" panose="02070309020205020404" pitchFamily="49" charset="0"/>
              </a:rPr>
              <a:t> [K]'</a:t>
            </a:r>
            <a:r>
              <a:rPr lang="en-US" sz="1900" dirty="0">
                <a:solidFill>
                  <a:srgbClr val="000000"/>
                </a:solidFill>
                <a:latin typeface="Courier New" panose="02070309020205020404" pitchFamily="49" charset="0"/>
              </a:rPr>
              <a:t>); hold </a:t>
            </a:r>
            <a:r>
              <a:rPr lang="en-US" sz="1900" dirty="0">
                <a:solidFill>
                  <a:srgbClr val="DE7D00"/>
                </a:solidFill>
                <a:latin typeface="Courier New" panose="02070309020205020404" pitchFamily="49" charset="0"/>
              </a:rPr>
              <a:t>on</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b = axes(</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units'</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'normalized'</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'position</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,[.1 .25 .7 0.000001],</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xlim</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,[0 1e7],</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'#0072b2'</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'xtick'</a:t>
            </a:r>
            <a:r>
              <a:rPr lang="en-US" sz="1900" dirty="0">
                <a:solidFill>
                  <a:srgbClr val="000000"/>
                </a:solidFill>
                <a:latin typeface="Courier New" panose="02070309020205020404" pitchFamily="49" charset="0"/>
              </a:rPr>
              <a:t>,0:1000000:1e7,</a:t>
            </a:r>
            <a:r>
              <a:rPr lang="en-US" sz="1900" dirty="0">
                <a:solidFill>
                  <a:srgbClr val="DE7D00"/>
                </a:solidFill>
                <a:latin typeface="Courier New" panose="02070309020205020404" pitchFamily="49" charset="0"/>
              </a:rPr>
              <a:t>'XColor'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'#0072b2'</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xlabel</a:t>
            </a:r>
            <a:r>
              <a:rPr lang="en-US" sz="1900" dirty="0">
                <a:solidFill>
                  <a:srgbClr val="000000"/>
                </a:solidFill>
                <a:latin typeface="Courier New" panose="02070309020205020404" pitchFamily="49" charset="0"/>
              </a:rPr>
              <a:t>(</a:t>
            </a:r>
            <a:r>
              <a:rPr lang="en-US" sz="1900" dirty="0" err="1">
                <a:solidFill>
                  <a:srgbClr val="000000"/>
                </a:solidFill>
                <a:latin typeface="Courier New" panose="02070309020205020404" pitchFamily="49" charset="0"/>
              </a:rPr>
              <a:t>b,</a:t>
            </a:r>
            <a:r>
              <a:rPr lang="en-US" sz="1900" dirty="0" err="1">
                <a:solidFill>
                  <a:srgbClr val="DE7D00"/>
                </a:solidFill>
                <a:latin typeface="Courier New" panose="02070309020205020404" pitchFamily="49" charset="0"/>
              </a:rPr>
              <a:t>'Pressure</a:t>
            </a:r>
            <a:r>
              <a:rPr lang="en-US" sz="1900" dirty="0">
                <a:solidFill>
                  <a:srgbClr val="DE7D00"/>
                </a:solidFill>
                <a:latin typeface="Courier New" panose="02070309020205020404" pitchFamily="49" charset="0"/>
              </a:rPr>
              <a:t> [Pa]'</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b.FontSize</a:t>
            </a:r>
            <a:r>
              <a:rPr lang="en-US" sz="1900" dirty="0">
                <a:solidFill>
                  <a:srgbClr val="000000"/>
                </a:solidFill>
                <a:latin typeface="Courier New" panose="02070309020205020404" pitchFamily="49" charset="0"/>
              </a:rPr>
              <a:t> = 10;</a:t>
            </a:r>
          </a:p>
          <a:p>
            <a:r>
              <a:rPr lang="en-US" sz="1900" dirty="0">
                <a:solidFill>
                  <a:srgbClr val="000000"/>
                </a:solidFill>
                <a:latin typeface="Courier New" panose="02070309020205020404" pitchFamily="49" charset="0"/>
              </a:rPr>
              <a:t>    c = axes(</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units'</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'normalized'</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'position</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,[.1 .15 .7 0.000001],</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xlim</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,[0 100],</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'#d55e00'</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'xtick'</a:t>
            </a:r>
            <a:r>
              <a:rPr lang="en-US" sz="1900" dirty="0">
                <a:solidFill>
                  <a:srgbClr val="000000"/>
                </a:solidFill>
                <a:latin typeface="Courier New" panose="02070309020205020404" pitchFamily="49" charset="0"/>
              </a:rPr>
              <a:t>,0:10:100,</a:t>
            </a:r>
            <a:r>
              <a:rPr lang="en-US" sz="1900" dirty="0">
                <a:solidFill>
                  <a:srgbClr val="DE7D00"/>
                </a:solidFill>
                <a:latin typeface="Courier New" panose="02070309020205020404" pitchFamily="49" charset="0"/>
              </a:rPr>
              <a:t>'XColor'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'#d55e00'</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xlabel</a:t>
            </a:r>
            <a:r>
              <a:rPr lang="en-US" sz="1900" dirty="0">
                <a:solidFill>
                  <a:srgbClr val="000000"/>
                </a:solidFill>
                <a:latin typeface="Courier New" panose="02070309020205020404" pitchFamily="49" charset="0"/>
              </a:rPr>
              <a:t>(</a:t>
            </a:r>
            <a:r>
              <a:rPr lang="en-US" sz="1900" dirty="0" err="1">
                <a:solidFill>
                  <a:srgbClr val="000000"/>
                </a:solidFill>
                <a:latin typeface="Courier New" panose="02070309020205020404" pitchFamily="49" charset="0"/>
              </a:rPr>
              <a:t>c,</a:t>
            </a:r>
            <a:r>
              <a:rPr lang="en-US" sz="1900" dirty="0" err="1">
                <a:solidFill>
                  <a:srgbClr val="DE7D00"/>
                </a:solidFill>
                <a:latin typeface="Courier New" panose="02070309020205020404" pitchFamily="49" charset="0"/>
              </a:rPr>
              <a:t>'Density</a:t>
            </a:r>
            <a:r>
              <a:rPr lang="en-US" sz="1900" dirty="0">
                <a:solidFill>
                  <a:srgbClr val="DE7D00"/>
                </a:solidFill>
                <a:latin typeface="Courier New" panose="02070309020205020404" pitchFamily="49" charset="0"/>
              </a:rPr>
              <a:t> [kg/m^3]'</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c.FontSize</a:t>
            </a:r>
            <a:r>
              <a:rPr lang="en-US" sz="1900" dirty="0">
                <a:solidFill>
                  <a:srgbClr val="000000"/>
                </a:solidFill>
                <a:latin typeface="Courier New" panose="02070309020205020404" pitchFamily="49" charset="0"/>
              </a:rPr>
              <a:t> = 10;</a:t>
            </a:r>
          </a:p>
          <a:p>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Earth</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msx</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Eztemp</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msy</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/1000;</a:t>
            </a:r>
          </a:p>
          <a:p>
            <a:r>
              <a:rPr lang="en-US" sz="1900" dirty="0">
                <a:solidFill>
                  <a:srgbClr val="000000"/>
                </a:solidFill>
                <a:latin typeface="Courier New" panose="02070309020205020404" pitchFamily="49" charset="0"/>
              </a:rPr>
              <a:t>    lx = (1000/5e5)*(</a:t>
            </a:r>
            <a:r>
              <a:rPr lang="en-US" sz="1900" dirty="0" err="1">
                <a:solidFill>
                  <a:srgbClr val="000000"/>
                </a:solidFill>
                <a:latin typeface="Courier New" panose="02070309020205020404" pitchFamily="49" charset="0"/>
              </a:rPr>
              <a:t>Ezpress</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ly</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/1000;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evx</a:t>
            </a:r>
            <a:r>
              <a:rPr lang="en-US" sz="1900" dirty="0">
                <a:solidFill>
                  <a:srgbClr val="000000"/>
                </a:solidFill>
                <a:latin typeface="Courier New" panose="02070309020205020404" pitchFamily="49" charset="0"/>
              </a:rPr>
              <a:t> = (1000/10)*</a:t>
            </a:r>
            <a:r>
              <a:rPr lang="en-US" sz="1900" dirty="0" err="1">
                <a:solidFill>
                  <a:srgbClr val="000000"/>
                </a:solidFill>
                <a:latin typeface="Courier New" panose="02070309020205020404" pitchFamily="49" charset="0"/>
              </a:rPr>
              <a:t>Ezrho</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evy</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/1000;</a:t>
            </a:r>
          </a:p>
          <a:p>
            <a:r>
              <a:rPr lang="en-US" sz="1900" dirty="0">
                <a:solidFill>
                  <a:srgbClr val="000000"/>
                </a:solidFill>
                <a:latin typeface="Courier New" panose="02070309020205020404" pitchFamily="49" charset="0"/>
              </a:rPr>
              <a:t>    figure(2)</a:t>
            </a:r>
          </a:p>
          <a:p>
            <a:r>
              <a:rPr lang="en-US" sz="1900" dirty="0">
                <a:solidFill>
                  <a:srgbClr val="000000"/>
                </a:solidFill>
                <a:latin typeface="Courier New" panose="02070309020205020404" pitchFamily="49" charset="0"/>
              </a:rPr>
              <a:t>    a = axes(</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units'</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'normalized'</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'position</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,[.1 .35 .7 .6],</a:t>
            </a:r>
            <a:r>
              <a:rPr lang="en-US" sz="1900" dirty="0">
                <a:solidFill>
                  <a:srgbClr val="DE7D00"/>
                </a:solidFill>
                <a:latin typeface="Courier New" panose="02070309020205020404" pitchFamily="49" charset="0"/>
              </a:rPr>
              <a:t>'xtick'</a:t>
            </a:r>
            <a:r>
              <a:rPr lang="en-US" sz="1900" dirty="0">
                <a:solidFill>
                  <a:srgbClr val="000000"/>
                </a:solidFill>
                <a:latin typeface="Courier New" panose="02070309020205020404" pitchFamily="49" charset="0"/>
              </a:rPr>
              <a:t>,0:50:1000);</a:t>
            </a:r>
          </a:p>
          <a:p>
            <a:r>
              <a:rPr lang="en-US" sz="1900" dirty="0">
                <a:solidFill>
                  <a:srgbClr val="000000"/>
                </a:solidFill>
                <a:latin typeface="Courier New" panose="02070309020205020404" pitchFamily="49" charset="0"/>
              </a:rPr>
              <a:t>    plot(msx,msy,</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'k'</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'LineWidth'</a:t>
            </a:r>
            <a:r>
              <a:rPr lang="en-US" sz="1900" dirty="0">
                <a:solidFill>
                  <a:srgbClr val="000000"/>
                </a:solidFill>
                <a:latin typeface="Courier New" panose="02070309020205020404" pitchFamily="49" charset="0"/>
              </a:rPr>
              <a:t>,2); hold </a:t>
            </a:r>
            <a:r>
              <a:rPr lang="en-US" sz="1900" dirty="0">
                <a:solidFill>
                  <a:srgbClr val="DE7D00"/>
                </a:solidFill>
                <a:latin typeface="Courier New" panose="02070309020205020404" pitchFamily="49" charset="0"/>
              </a:rPr>
              <a:t>on</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xlim</a:t>
            </a:r>
            <a:r>
              <a:rPr lang="en-US" sz="1900" dirty="0">
                <a:solidFill>
                  <a:srgbClr val="000000"/>
                </a:solidFill>
                <a:latin typeface="Courier New" panose="02070309020205020404" pitchFamily="49" charset="0"/>
              </a:rPr>
              <a:t>([0 1000]);</a:t>
            </a:r>
          </a:p>
          <a:p>
            <a:r>
              <a:rPr lang="en-US" sz="1900" dirty="0">
                <a:solidFill>
                  <a:srgbClr val="000000"/>
                </a:solidFill>
                <a:latin typeface="Courier New" panose="02070309020205020404" pitchFamily="49" charset="0"/>
              </a:rPr>
              <a:t>    plot(lx,ly,</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'#0072b2'</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'LineWidth'</a:t>
            </a:r>
            <a:r>
              <a:rPr lang="en-US" sz="1900" dirty="0">
                <a:solidFill>
                  <a:srgbClr val="000000"/>
                </a:solidFill>
                <a:latin typeface="Courier New" panose="02070309020205020404" pitchFamily="49" charset="0"/>
              </a:rPr>
              <a:t>,2); hold </a:t>
            </a:r>
            <a:r>
              <a:rPr lang="en-US" sz="1900" dirty="0">
                <a:solidFill>
                  <a:srgbClr val="DE7D00"/>
                </a:solidFill>
                <a:latin typeface="Courier New" panose="02070309020205020404" pitchFamily="49" charset="0"/>
              </a:rPr>
              <a:t>on</a:t>
            </a:r>
          </a:p>
          <a:p>
            <a:r>
              <a:rPr lang="en-US" sz="1900" dirty="0">
                <a:solidFill>
                  <a:srgbClr val="000000"/>
                </a:solidFill>
                <a:latin typeface="Courier New" panose="02070309020205020404" pitchFamily="49" charset="0"/>
              </a:rPr>
              <a:t>    plot(evx,evy,</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'#d55e00'</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'LineWidth'</a:t>
            </a:r>
            <a:r>
              <a:rPr lang="en-US" sz="1900" dirty="0">
                <a:solidFill>
                  <a:srgbClr val="000000"/>
                </a:solidFill>
                <a:latin typeface="Courier New" panose="02070309020205020404" pitchFamily="49" charset="0"/>
              </a:rPr>
              <a:t>,2); </a:t>
            </a:r>
          </a:p>
          <a:p>
            <a:r>
              <a:rPr lang="en-US" sz="1900" dirty="0">
                <a:solidFill>
                  <a:srgbClr val="000000"/>
                </a:solidFill>
                <a:latin typeface="Courier New" panose="02070309020205020404" pitchFamily="49" charset="0"/>
              </a:rPr>
              <a:t>    title(</a:t>
            </a:r>
            <a:r>
              <a:rPr lang="en-US" sz="1900" dirty="0">
                <a:solidFill>
                  <a:srgbClr val="DE7D00"/>
                </a:solidFill>
                <a:latin typeface="Courier New" panose="02070309020205020404" pitchFamily="49" charset="0"/>
              </a:rPr>
              <a:t>'Earth'</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ylabel</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'Altitude [km]'</a:t>
            </a:r>
            <a:r>
              <a:rPr lang="en-US" sz="1900" dirty="0">
                <a:solidFill>
                  <a:srgbClr val="000000"/>
                </a:solidFill>
                <a:latin typeface="Courier New" panose="02070309020205020404" pitchFamily="49" charset="0"/>
              </a:rPr>
              <a:t>); </a:t>
            </a:r>
          </a:p>
          <a:p>
            <a:r>
              <a:rPr lang="fi-FI" sz="1900" dirty="0">
                <a:solidFill>
                  <a:srgbClr val="000000"/>
                </a:solidFill>
                <a:latin typeface="Courier New" panose="02070309020205020404" pitchFamily="49" charset="0"/>
              </a:rPr>
              <a:t>    yline(12,</a:t>
            </a:r>
            <a:r>
              <a:rPr lang="fi-FI" sz="1900" dirty="0">
                <a:solidFill>
                  <a:srgbClr val="DE7D00"/>
                </a:solidFill>
                <a:latin typeface="Courier New" panose="02070309020205020404" pitchFamily="49" charset="0"/>
              </a:rPr>
              <a:t>'--'</a:t>
            </a:r>
            <a:r>
              <a:rPr lang="fi-FI" sz="1900" dirty="0">
                <a:solidFill>
                  <a:srgbClr val="000000"/>
                </a:solidFill>
                <a:latin typeface="Courier New" panose="02070309020205020404" pitchFamily="49" charset="0"/>
              </a:rPr>
              <a:t>); yline(50,</a:t>
            </a:r>
            <a:r>
              <a:rPr lang="fi-FI" sz="1900" dirty="0">
                <a:solidFill>
                  <a:srgbClr val="DE7D00"/>
                </a:solidFill>
                <a:latin typeface="Courier New" panose="02070309020205020404" pitchFamily="49" charset="0"/>
              </a:rPr>
              <a:t>'--'</a:t>
            </a:r>
            <a:r>
              <a:rPr lang="fi-FI" sz="1900" dirty="0">
                <a:solidFill>
                  <a:srgbClr val="000000"/>
                </a:solidFill>
                <a:latin typeface="Courier New" panose="02070309020205020404" pitchFamily="49" charset="0"/>
              </a:rPr>
              <a:t>); yline(85,</a:t>
            </a:r>
            <a:r>
              <a:rPr lang="fi-FI" sz="1900" dirty="0">
                <a:solidFill>
                  <a:srgbClr val="DE7D00"/>
                </a:solidFill>
                <a:latin typeface="Courier New" panose="02070309020205020404" pitchFamily="49" charset="0"/>
              </a:rPr>
              <a:t>'--'</a:t>
            </a:r>
            <a:r>
              <a:rPr lang="fi-FI"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text(610,6,</a:t>
            </a:r>
            <a:r>
              <a:rPr lang="en-US" sz="1900" dirty="0">
                <a:solidFill>
                  <a:srgbClr val="DE7D00"/>
                </a:solidFill>
                <a:latin typeface="Courier New" panose="02070309020205020404" pitchFamily="49" charset="0"/>
              </a:rPr>
              <a:t>'Troposphere'</a:t>
            </a:r>
            <a:r>
              <a:rPr lang="en-US" sz="1900" dirty="0">
                <a:solidFill>
                  <a:srgbClr val="000000"/>
                </a:solidFill>
                <a:latin typeface="Courier New" panose="02070309020205020404" pitchFamily="49" charset="0"/>
              </a:rPr>
              <a:t>); text(550,30,</a:t>
            </a:r>
            <a:r>
              <a:rPr lang="en-US" sz="1900" dirty="0">
                <a:solidFill>
                  <a:srgbClr val="DE7D00"/>
                </a:solidFill>
                <a:latin typeface="Courier New" panose="02070309020205020404" pitchFamily="49" charset="0"/>
              </a:rPr>
              <a:t>'Stratosphere'</a:t>
            </a:r>
            <a:r>
              <a:rPr lang="en-US" sz="1900" dirty="0">
                <a:solidFill>
                  <a:srgbClr val="000000"/>
                </a:solidFill>
                <a:latin typeface="Courier New" panose="02070309020205020404" pitchFamily="49" charset="0"/>
              </a:rPr>
              <a:t>); text(550,67.5,</a:t>
            </a:r>
            <a:r>
              <a:rPr lang="en-US" sz="1900" dirty="0">
                <a:solidFill>
                  <a:srgbClr val="DE7D00"/>
                </a:solidFill>
                <a:latin typeface="Courier New" panose="02070309020205020404" pitchFamily="49" charset="0"/>
              </a:rPr>
              <a:t>'Mesosphere'</a:t>
            </a:r>
            <a:r>
              <a:rPr lang="en-US" sz="1900" dirty="0">
                <a:solidFill>
                  <a:srgbClr val="000000"/>
                </a:solidFill>
                <a:latin typeface="Courier New" panose="02070309020205020404" pitchFamily="49" charset="0"/>
              </a:rPr>
              <a:t>); text(550,145,</a:t>
            </a:r>
            <a:r>
              <a:rPr lang="en-US" sz="1900" dirty="0">
                <a:solidFill>
                  <a:srgbClr val="DE7D00"/>
                </a:solidFill>
                <a:latin typeface="Courier New" panose="02070309020205020404" pitchFamily="49" charset="0"/>
              </a:rPr>
              <a:t>'Thermosphere'</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xlabel</a:t>
            </a:r>
            <a:r>
              <a:rPr lang="en-US" sz="1900" dirty="0">
                <a:solidFill>
                  <a:srgbClr val="000000"/>
                </a:solidFill>
                <a:latin typeface="Courier New" panose="02070309020205020404" pitchFamily="49" charset="0"/>
              </a:rPr>
              <a:t>(</a:t>
            </a:r>
            <a:r>
              <a:rPr lang="en-US" sz="1900" dirty="0" err="1">
                <a:solidFill>
                  <a:srgbClr val="000000"/>
                </a:solidFill>
                <a:latin typeface="Courier New" panose="02070309020205020404" pitchFamily="49" charset="0"/>
              </a:rPr>
              <a:t>a,</a:t>
            </a:r>
            <a:r>
              <a:rPr lang="en-US" sz="1900" dirty="0" err="1">
                <a:solidFill>
                  <a:srgbClr val="DE7D00"/>
                </a:solidFill>
                <a:latin typeface="Courier New" panose="02070309020205020404" pitchFamily="49" charset="0"/>
              </a:rPr>
              <a:t>'Temperature</a:t>
            </a:r>
            <a:r>
              <a:rPr lang="en-US" sz="1900" dirty="0">
                <a:solidFill>
                  <a:srgbClr val="DE7D00"/>
                </a:solidFill>
                <a:latin typeface="Courier New" panose="02070309020205020404" pitchFamily="49" charset="0"/>
              </a:rPr>
              <a:t> [K]'</a:t>
            </a:r>
            <a:r>
              <a:rPr lang="en-US" sz="1900" dirty="0">
                <a:solidFill>
                  <a:srgbClr val="000000"/>
                </a:solidFill>
                <a:latin typeface="Courier New" panose="02070309020205020404" pitchFamily="49" charset="0"/>
              </a:rPr>
              <a:t>); hold </a:t>
            </a:r>
            <a:r>
              <a:rPr lang="en-US" sz="1900" dirty="0">
                <a:solidFill>
                  <a:srgbClr val="DE7D00"/>
                </a:solidFill>
                <a:latin typeface="Courier New" panose="02070309020205020404" pitchFamily="49" charset="0"/>
              </a:rPr>
              <a:t>on</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b = axes(</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units'</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'normalized'</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'position</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,[.1 .25 .7 0.000001],</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xlim</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,[0 5e5],</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'#0072b2'</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'xtick'</a:t>
            </a:r>
            <a:r>
              <a:rPr lang="en-US" sz="1900" dirty="0">
                <a:solidFill>
                  <a:srgbClr val="000000"/>
                </a:solidFill>
                <a:latin typeface="Courier New" panose="02070309020205020404" pitchFamily="49" charset="0"/>
              </a:rPr>
              <a:t>,0:50000:5e5,</a:t>
            </a:r>
            <a:r>
              <a:rPr lang="en-US" sz="1900" dirty="0">
                <a:solidFill>
                  <a:srgbClr val="DE7D00"/>
                </a:solidFill>
                <a:latin typeface="Courier New" panose="02070309020205020404" pitchFamily="49" charset="0"/>
              </a:rPr>
              <a:t>'XColor'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'#0072b2'</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xlabel</a:t>
            </a:r>
            <a:r>
              <a:rPr lang="en-US" sz="1900" dirty="0">
                <a:solidFill>
                  <a:srgbClr val="000000"/>
                </a:solidFill>
                <a:latin typeface="Courier New" panose="02070309020205020404" pitchFamily="49" charset="0"/>
              </a:rPr>
              <a:t>(</a:t>
            </a:r>
            <a:r>
              <a:rPr lang="en-US" sz="1900" dirty="0" err="1">
                <a:solidFill>
                  <a:srgbClr val="000000"/>
                </a:solidFill>
                <a:latin typeface="Courier New" panose="02070309020205020404" pitchFamily="49" charset="0"/>
              </a:rPr>
              <a:t>b,</a:t>
            </a:r>
            <a:r>
              <a:rPr lang="en-US" sz="1900" dirty="0" err="1">
                <a:solidFill>
                  <a:srgbClr val="DE7D00"/>
                </a:solidFill>
                <a:latin typeface="Courier New" panose="02070309020205020404" pitchFamily="49" charset="0"/>
              </a:rPr>
              <a:t>'Pressure</a:t>
            </a:r>
            <a:r>
              <a:rPr lang="en-US" sz="1900" dirty="0">
                <a:solidFill>
                  <a:srgbClr val="DE7D00"/>
                </a:solidFill>
                <a:latin typeface="Courier New" panose="02070309020205020404" pitchFamily="49" charset="0"/>
              </a:rPr>
              <a:t> [Pa]'</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b.FontSize</a:t>
            </a:r>
            <a:r>
              <a:rPr lang="en-US" sz="1900" dirty="0">
                <a:solidFill>
                  <a:srgbClr val="000000"/>
                </a:solidFill>
                <a:latin typeface="Courier New" panose="02070309020205020404" pitchFamily="49" charset="0"/>
              </a:rPr>
              <a:t> = 10;</a:t>
            </a:r>
          </a:p>
          <a:p>
            <a:r>
              <a:rPr lang="en-US" sz="1900" dirty="0">
                <a:solidFill>
                  <a:srgbClr val="000000"/>
                </a:solidFill>
                <a:latin typeface="Courier New" panose="02070309020205020404" pitchFamily="49" charset="0"/>
              </a:rPr>
              <a:t>    c = axes(</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units'</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'normalized'</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'position</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,[.1 .15 .7 0.000001],</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xlim</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,[0 10],</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'#d55e00'</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'xtick'</a:t>
            </a:r>
            <a:r>
              <a:rPr lang="en-US" sz="1900" dirty="0">
                <a:solidFill>
                  <a:srgbClr val="000000"/>
                </a:solidFill>
                <a:latin typeface="Courier New" panose="02070309020205020404" pitchFamily="49" charset="0"/>
              </a:rPr>
              <a:t>,0:1:10,</a:t>
            </a:r>
            <a:r>
              <a:rPr lang="en-US" sz="1900" dirty="0">
                <a:solidFill>
                  <a:srgbClr val="DE7D00"/>
                </a:solidFill>
                <a:latin typeface="Courier New" panose="02070309020205020404" pitchFamily="49" charset="0"/>
              </a:rPr>
              <a:t>'XColor'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'#d55e00'</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xlabel</a:t>
            </a:r>
            <a:r>
              <a:rPr lang="en-US" sz="1900" dirty="0">
                <a:solidFill>
                  <a:srgbClr val="000000"/>
                </a:solidFill>
                <a:latin typeface="Courier New" panose="02070309020205020404" pitchFamily="49" charset="0"/>
              </a:rPr>
              <a:t>(</a:t>
            </a:r>
            <a:r>
              <a:rPr lang="en-US" sz="1900" dirty="0" err="1">
                <a:solidFill>
                  <a:srgbClr val="000000"/>
                </a:solidFill>
                <a:latin typeface="Courier New" panose="02070309020205020404" pitchFamily="49" charset="0"/>
              </a:rPr>
              <a:t>c,</a:t>
            </a:r>
            <a:r>
              <a:rPr lang="en-US" sz="1900" dirty="0" err="1">
                <a:solidFill>
                  <a:srgbClr val="DE7D00"/>
                </a:solidFill>
                <a:latin typeface="Courier New" panose="02070309020205020404" pitchFamily="49" charset="0"/>
              </a:rPr>
              <a:t>'Density</a:t>
            </a:r>
            <a:r>
              <a:rPr lang="en-US" sz="1900" dirty="0">
                <a:solidFill>
                  <a:srgbClr val="DE7D00"/>
                </a:solidFill>
                <a:latin typeface="Courier New" panose="02070309020205020404" pitchFamily="49" charset="0"/>
              </a:rPr>
              <a:t> [kg/m^3]'</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c.FontSize</a:t>
            </a:r>
            <a:r>
              <a:rPr lang="en-US" sz="1900" dirty="0">
                <a:solidFill>
                  <a:srgbClr val="000000"/>
                </a:solidFill>
                <a:latin typeface="Courier New" panose="02070309020205020404" pitchFamily="49" charset="0"/>
              </a:rPr>
              <a:t> = 10;</a:t>
            </a:r>
          </a:p>
          <a:p>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Mars</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msx</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Mztemp</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msy</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/1000;</a:t>
            </a:r>
          </a:p>
          <a:p>
            <a:r>
              <a:rPr lang="en-US" sz="1900" dirty="0">
                <a:solidFill>
                  <a:srgbClr val="000000"/>
                </a:solidFill>
                <a:latin typeface="Courier New" panose="02070309020205020404" pitchFamily="49" charset="0"/>
              </a:rPr>
              <a:t>    lx = (1000/10000)*(</a:t>
            </a:r>
            <a:r>
              <a:rPr lang="en-US" sz="1900" dirty="0" err="1">
                <a:solidFill>
                  <a:srgbClr val="000000"/>
                </a:solidFill>
                <a:latin typeface="Courier New" panose="02070309020205020404" pitchFamily="49" charset="0"/>
              </a:rPr>
              <a:t>Mzpress</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ly</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/1000;</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evx</a:t>
            </a:r>
            <a:r>
              <a:rPr lang="en-US" sz="1900" dirty="0">
                <a:solidFill>
                  <a:srgbClr val="000000"/>
                </a:solidFill>
                <a:latin typeface="Courier New" panose="02070309020205020404" pitchFamily="49" charset="0"/>
              </a:rPr>
              <a:t> = (1000/1)*</a:t>
            </a:r>
            <a:r>
              <a:rPr lang="en-US" sz="1900" dirty="0" err="1">
                <a:solidFill>
                  <a:srgbClr val="000000"/>
                </a:solidFill>
                <a:latin typeface="Courier New" panose="02070309020205020404" pitchFamily="49" charset="0"/>
              </a:rPr>
              <a:t>Mzrho</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evy</a:t>
            </a:r>
            <a:r>
              <a:rPr lang="en-US" sz="1900" dirty="0">
                <a:solidFill>
                  <a:srgbClr val="000000"/>
                </a:solidFill>
                <a:latin typeface="Courier New" panose="02070309020205020404" pitchFamily="49" charset="0"/>
              </a:rPr>
              <a:t> = </a:t>
            </a:r>
            <a:r>
              <a:rPr lang="en-US" sz="1900" dirty="0" err="1">
                <a:solidFill>
                  <a:srgbClr val="000000"/>
                </a:solidFill>
                <a:latin typeface="Courier New" panose="02070309020205020404" pitchFamily="49" charset="0"/>
              </a:rPr>
              <a:t>proj_alt</a:t>
            </a:r>
            <a:r>
              <a:rPr lang="en-US" sz="1900" dirty="0">
                <a:solidFill>
                  <a:srgbClr val="000000"/>
                </a:solidFill>
                <a:latin typeface="Courier New" panose="02070309020205020404" pitchFamily="49" charset="0"/>
              </a:rPr>
              <a:t>/1000;</a:t>
            </a:r>
          </a:p>
          <a:p>
            <a:r>
              <a:rPr lang="en-US" sz="1900" dirty="0">
                <a:solidFill>
                  <a:srgbClr val="000000"/>
                </a:solidFill>
                <a:latin typeface="Courier New" panose="02070309020205020404" pitchFamily="49" charset="0"/>
              </a:rPr>
              <a:t>    figure(3)</a:t>
            </a:r>
          </a:p>
          <a:p>
            <a:r>
              <a:rPr lang="en-US" sz="1900" dirty="0">
                <a:solidFill>
                  <a:srgbClr val="000000"/>
                </a:solidFill>
                <a:latin typeface="Courier New" panose="02070309020205020404" pitchFamily="49" charset="0"/>
              </a:rPr>
              <a:t>    a = axes(</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units'</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'normalized'</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'position</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,[.1 .35 .7 .6],</a:t>
            </a:r>
            <a:r>
              <a:rPr lang="en-US" sz="1900" dirty="0">
                <a:solidFill>
                  <a:srgbClr val="DE7D00"/>
                </a:solidFill>
                <a:latin typeface="Courier New" panose="02070309020205020404" pitchFamily="49" charset="0"/>
              </a:rPr>
              <a:t>'xtick'</a:t>
            </a:r>
            <a:r>
              <a:rPr lang="en-US" sz="1900" dirty="0">
                <a:solidFill>
                  <a:srgbClr val="000000"/>
                </a:solidFill>
                <a:latin typeface="Courier New" panose="02070309020205020404" pitchFamily="49" charset="0"/>
              </a:rPr>
              <a:t>,0:50:1000);</a:t>
            </a:r>
          </a:p>
          <a:p>
            <a:r>
              <a:rPr lang="en-US" sz="1900" dirty="0">
                <a:solidFill>
                  <a:srgbClr val="000000"/>
                </a:solidFill>
                <a:latin typeface="Courier New" panose="02070309020205020404" pitchFamily="49" charset="0"/>
              </a:rPr>
              <a:t>    plot(msx,msy,</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'k'</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'LineWidth'</a:t>
            </a:r>
            <a:r>
              <a:rPr lang="en-US" sz="1900" dirty="0">
                <a:solidFill>
                  <a:srgbClr val="000000"/>
                </a:solidFill>
                <a:latin typeface="Courier New" panose="02070309020205020404" pitchFamily="49" charset="0"/>
              </a:rPr>
              <a:t>,2); hold </a:t>
            </a:r>
            <a:r>
              <a:rPr lang="en-US" sz="1900" dirty="0">
                <a:solidFill>
                  <a:srgbClr val="DE7D00"/>
                </a:solidFill>
                <a:latin typeface="Courier New" panose="02070309020205020404" pitchFamily="49" charset="0"/>
              </a:rPr>
              <a:t>on</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xlim</a:t>
            </a:r>
            <a:r>
              <a:rPr lang="en-US" sz="1900" dirty="0">
                <a:solidFill>
                  <a:srgbClr val="000000"/>
                </a:solidFill>
                <a:latin typeface="Courier New" panose="02070309020205020404" pitchFamily="49" charset="0"/>
              </a:rPr>
              <a:t>([0 1000]);</a:t>
            </a:r>
          </a:p>
          <a:p>
            <a:r>
              <a:rPr lang="en-US" sz="1900" dirty="0">
                <a:solidFill>
                  <a:srgbClr val="000000"/>
                </a:solidFill>
                <a:latin typeface="Courier New" panose="02070309020205020404" pitchFamily="49" charset="0"/>
              </a:rPr>
              <a:t>    plot(lx,ly,</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'#0072b2'</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'LineWidth'</a:t>
            </a:r>
            <a:r>
              <a:rPr lang="en-US" sz="1900" dirty="0">
                <a:solidFill>
                  <a:srgbClr val="000000"/>
                </a:solidFill>
                <a:latin typeface="Courier New" panose="02070309020205020404" pitchFamily="49" charset="0"/>
              </a:rPr>
              <a:t>,2); hold </a:t>
            </a:r>
            <a:r>
              <a:rPr lang="en-US" sz="1900" dirty="0">
                <a:solidFill>
                  <a:srgbClr val="DE7D00"/>
                </a:solidFill>
                <a:latin typeface="Courier New" panose="02070309020205020404" pitchFamily="49" charset="0"/>
              </a:rPr>
              <a:t>on</a:t>
            </a:r>
          </a:p>
          <a:p>
            <a:r>
              <a:rPr lang="en-US" sz="1900" dirty="0">
                <a:solidFill>
                  <a:srgbClr val="000000"/>
                </a:solidFill>
                <a:latin typeface="Courier New" panose="02070309020205020404" pitchFamily="49" charset="0"/>
              </a:rPr>
              <a:t>    plot(evx,evy,</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'#d55e00'</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'LineWidth'</a:t>
            </a:r>
            <a:r>
              <a:rPr lang="en-US" sz="1900" dirty="0">
                <a:solidFill>
                  <a:srgbClr val="000000"/>
                </a:solidFill>
                <a:latin typeface="Courier New" panose="02070309020205020404" pitchFamily="49" charset="0"/>
              </a:rPr>
              <a:t>,2);</a:t>
            </a:r>
          </a:p>
          <a:p>
            <a:r>
              <a:rPr lang="en-US" sz="1900" dirty="0">
                <a:solidFill>
                  <a:srgbClr val="000000"/>
                </a:solidFill>
                <a:latin typeface="Courier New" panose="02070309020205020404" pitchFamily="49" charset="0"/>
              </a:rPr>
              <a:t>    title(</a:t>
            </a:r>
            <a:r>
              <a:rPr lang="en-US" sz="1900" dirty="0">
                <a:solidFill>
                  <a:srgbClr val="DE7D00"/>
                </a:solidFill>
                <a:latin typeface="Courier New" panose="02070309020205020404" pitchFamily="49" charset="0"/>
              </a:rPr>
              <a:t>'Mars'</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ylabel</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'Altitude [km]'</a:t>
            </a:r>
            <a:r>
              <a:rPr lang="en-US" sz="1900" dirty="0">
                <a:solidFill>
                  <a:srgbClr val="000000"/>
                </a:solidFill>
                <a:latin typeface="Courier New" panose="02070309020205020404" pitchFamily="49" charset="0"/>
              </a:rPr>
              <a:t>); </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yline</a:t>
            </a:r>
            <a:r>
              <a:rPr lang="en-US" sz="1900" dirty="0">
                <a:solidFill>
                  <a:srgbClr val="000000"/>
                </a:solidFill>
                <a:latin typeface="Courier New" panose="02070309020205020404" pitchFamily="49" charset="0"/>
              </a:rPr>
              <a:t>(40,</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yline</a:t>
            </a:r>
            <a:r>
              <a:rPr lang="en-US" sz="1900" dirty="0">
                <a:solidFill>
                  <a:srgbClr val="000000"/>
                </a:solidFill>
                <a:latin typeface="Courier New" panose="02070309020205020404" pitchFamily="49" charset="0"/>
              </a:rPr>
              <a:t>(100,</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text(500,25,</a:t>
            </a:r>
            <a:r>
              <a:rPr lang="en-US" sz="1900" dirty="0">
                <a:solidFill>
                  <a:srgbClr val="DE7D00"/>
                </a:solidFill>
                <a:latin typeface="Courier New" panose="02070309020205020404" pitchFamily="49" charset="0"/>
              </a:rPr>
              <a:t>'Troposphere'</a:t>
            </a:r>
            <a:r>
              <a:rPr lang="en-US" sz="1900" dirty="0">
                <a:solidFill>
                  <a:srgbClr val="000000"/>
                </a:solidFill>
                <a:latin typeface="Courier New" panose="02070309020205020404" pitchFamily="49" charset="0"/>
              </a:rPr>
              <a:t>); text(500,70,</a:t>
            </a:r>
            <a:r>
              <a:rPr lang="en-US" sz="1900" dirty="0">
                <a:solidFill>
                  <a:srgbClr val="DE7D00"/>
                </a:solidFill>
                <a:latin typeface="Courier New" panose="02070309020205020404" pitchFamily="49" charset="0"/>
              </a:rPr>
              <a:t>'Stratosphere'</a:t>
            </a:r>
            <a:r>
              <a:rPr lang="en-US" sz="1900" dirty="0">
                <a:solidFill>
                  <a:srgbClr val="000000"/>
                </a:solidFill>
                <a:latin typeface="Courier New" panose="02070309020205020404" pitchFamily="49" charset="0"/>
              </a:rPr>
              <a:t>); text(500,145,</a:t>
            </a:r>
            <a:r>
              <a:rPr lang="en-US" sz="1900" dirty="0">
                <a:solidFill>
                  <a:srgbClr val="DE7D00"/>
                </a:solidFill>
                <a:latin typeface="Courier New" panose="02070309020205020404" pitchFamily="49" charset="0"/>
              </a:rPr>
              <a:t>'Thermosphere'</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xlabel</a:t>
            </a:r>
            <a:r>
              <a:rPr lang="en-US" sz="1900" dirty="0">
                <a:solidFill>
                  <a:srgbClr val="000000"/>
                </a:solidFill>
                <a:latin typeface="Courier New" panose="02070309020205020404" pitchFamily="49" charset="0"/>
              </a:rPr>
              <a:t>(</a:t>
            </a:r>
            <a:r>
              <a:rPr lang="en-US" sz="1900" dirty="0" err="1">
                <a:solidFill>
                  <a:srgbClr val="000000"/>
                </a:solidFill>
                <a:latin typeface="Courier New" panose="02070309020205020404" pitchFamily="49" charset="0"/>
              </a:rPr>
              <a:t>a,</a:t>
            </a:r>
            <a:r>
              <a:rPr lang="en-US" sz="1900" dirty="0" err="1">
                <a:solidFill>
                  <a:srgbClr val="DE7D00"/>
                </a:solidFill>
                <a:latin typeface="Courier New" panose="02070309020205020404" pitchFamily="49" charset="0"/>
              </a:rPr>
              <a:t>'Temperature</a:t>
            </a:r>
            <a:r>
              <a:rPr lang="en-US" sz="1900" dirty="0">
                <a:solidFill>
                  <a:srgbClr val="DE7D00"/>
                </a:solidFill>
                <a:latin typeface="Courier New" panose="02070309020205020404" pitchFamily="49" charset="0"/>
              </a:rPr>
              <a:t> [K]'</a:t>
            </a:r>
            <a:r>
              <a:rPr lang="en-US" sz="1900" dirty="0">
                <a:solidFill>
                  <a:srgbClr val="000000"/>
                </a:solidFill>
                <a:latin typeface="Courier New" panose="02070309020205020404" pitchFamily="49" charset="0"/>
              </a:rPr>
              <a:t>); hold </a:t>
            </a:r>
            <a:r>
              <a:rPr lang="en-US" sz="1900" dirty="0">
                <a:solidFill>
                  <a:srgbClr val="DE7D00"/>
                </a:solidFill>
                <a:latin typeface="Courier New" panose="02070309020205020404" pitchFamily="49" charset="0"/>
              </a:rPr>
              <a:t>on</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b = axes(</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units'</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'normalized'</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'position</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,[.1 .25 .7 0.000001],</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xlim</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,[0 10000],</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'#0072b2'</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'xtick'</a:t>
            </a:r>
            <a:r>
              <a:rPr lang="en-US" sz="1900" dirty="0">
                <a:solidFill>
                  <a:srgbClr val="000000"/>
                </a:solidFill>
                <a:latin typeface="Courier New" panose="02070309020205020404" pitchFamily="49" charset="0"/>
              </a:rPr>
              <a:t>,0:2000:10000,</a:t>
            </a:r>
            <a:r>
              <a:rPr lang="en-US" sz="1900" dirty="0">
                <a:solidFill>
                  <a:srgbClr val="DE7D00"/>
                </a:solidFill>
                <a:latin typeface="Courier New" panose="02070309020205020404" pitchFamily="49" charset="0"/>
              </a:rPr>
              <a:t>'XColor'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'#0072b2'</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xlabel</a:t>
            </a:r>
            <a:r>
              <a:rPr lang="en-US" sz="1900" dirty="0">
                <a:solidFill>
                  <a:srgbClr val="000000"/>
                </a:solidFill>
                <a:latin typeface="Courier New" panose="02070309020205020404" pitchFamily="49" charset="0"/>
              </a:rPr>
              <a:t>(</a:t>
            </a:r>
            <a:r>
              <a:rPr lang="en-US" sz="1900" dirty="0" err="1">
                <a:solidFill>
                  <a:srgbClr val="000000"/>
                </a:solidFill>
                <a:latin typeface="Courier New" panose="02070309020205020404" pitchFamily="49" charset="0"/>
              </a:rPr>
              <a:t>b,</a:t>
            </a:r>
            <a:r>
              <a:rPr lang="en-US" sz="1900" dirty="0" err="1">
                <a:solidFill>
                  <a:srgbClr val="DE7D00"/>
                </a:solidFill>
                <a:latin typeface="Courier New" panose="02070309020205020404" pitchFamily="49" charset="0"/>
              </a:rPr>
              <a:t>'Pressure</a:t>
            </a:r>
            <a:r>
              <a:rPr lang="en-US" sz="1900" dirty="0">
                <a:solidFill>
                  <a:srgbClr val="DE7D00"/>
                </a:solidFill>
                <a:latin typeface="Courier New" panose="02070309020205020404" pitchFamily="49" charset="0"/>
              </a:rPr>
              <a:t> [Pa]'</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b.FontSize</a:t>
            </a:r>
            <a:r>
              <a:rPr lang="en-US" sz="1900" dirty="0">
                <a:solidFill>
                  <a:srgbClr val="000000"/>
                </a:solidFill>
                <a:latin typeface="Courier New" panose="02070309020205020404" pitchFamily="49" charset="0"/>
              </a:rPr>
              <a:t> = 10;</a:t>
            </a:r>
          </a:p>
          <a:p>
            <a:r>
              <a:rPr lang="en-US" sz="1900" dirty="0">
                <a:solidFill>
                  <a:srgbClr val="000000"/>
                </a:solidFill>
                <a:latin typeface="Courier New" panose="02070309020205020404" pitchFamily="49" charset="0"/>
              </a:rPr>
              <a:t>    c = axes(</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units'</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'normalized'</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'position</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,[.1 .15 .7 0.000001],</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xlim</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,[0 1],</a:t>
            </a:r>
            <a:r>
              <a:rPr lang="en-US" sz="1900" dirty="0">
                <a:solidFill>
                  <a:srgbClr val="DE7D00"/>
                </a:solidFill>
                <a:latin typeface="Courier New" panose="02070309020205020404" pitchFamily="49" charset="0"/>
              </a:rPr>
              <a:t>'color'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'#d55e00'</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'xtick'</a:t>
            </a:r>
            <a:r>
              <a:rPr lang="en-US" sz="1900" dirty="0">
                <a:solidFill>
                  <a:srgbClr val="000000"/>
                </a:solidFill>
                <a:latin typeface="Courier New" panose="02070309020205020404" pitchFamily="49" charset="0"/>
              </a:rPr>
              <a:t>,0:0.1:1,</a:t>
            </a:r>
            <a:r>
              <a:rPr lang="en-US" sz="1900" dirty="0">
                <a:solidFill>
                  <a:srgbClr val="DE7D00"/>
                </a:solidFill>
                <a:latin typeface="Courier New" panose="02070309020205020404" pitchFamily="49" charset="0"/>
              </a:rPr>
              <a:t>'XColor'</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'#d55e00'</a:t>
            </a:r>
            <a:r>
              <a:rPr lang="en-US" sz="1900" dirty="0">
                <a:solidFill>
                  <a:srgbClr val="000000"/>
                </a:solidFill>
                <a:latin typeface="Courier New" panose="02070309020205020404" pitchFamily="49" charset="0"/>
              </a:rPr>
              <a:t>);</a:t>
            </a:r>
          </a:p>
          <a:p>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xlabel</a:t>
            </a:r>
            <a:r>
              <a:rPr lang="en-US" sz="1900" dirty="0">
                <a:solidFill>
                  <a:srgbClr val="000000"/>
                </a:solidFill>
                <a:latin typeface="Courier New" panose="02070309020205020404" pitchFamily="49" charset="0"/>
              </a:rPr>
              <a:t>(</a:t>
            </a:r>
            <a:r>
              <a:rPr lang="en-US" sz="1900" dirty="0" err="1">
                <a:solidFill>
                  <a:srgbClr val="000000"/>
                </a:solidFill>
                <a:latin typeface="Courier New" panose="02070309020205020404" pitchFamily="49" charset="0"/>
              </a:rPr>
              <a:t>c,</a:t>
            </a:r>
            <a:r>
              <a:rPr lang="en-US" sz="1900" dirty="0" err="1">
                <a:solidFill>
                  <a:srgbClr val="DE7D00"/>
                </a:solidFill>
                <a:latin typeface="Courier New" panose="02070309020205020404" pitchFamily="49" charset="0"/>
              </a:rPr>
              <a:t>'Density</a:t>
            </a:r>
            <a:r>
              <a:rPr lang="en-US" sz="1900" dirty="0">
                <a:solidFill>
                  <a:srgbClr val="DE7D00"/>
                </a:solidFill>
                <a:latin typeface="Courier New" panose="02070309020205020404" pitchFamily="49" charset="0"/>
              </a:rPr>
              <a:t> [kg/m^3]'</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c.FontSize</a:t>
            </a:r>
            <a:r>
              <a:rPr lang="en-US" sz="1900" dirty="0">
                <a:solidFill>
                  <a:srgbClr val="000000"/>
                </a:solidFill>
                <a:latin typeface="Courier New" panose="02070309020205020404" pitchFamily="49" charset="0"/>
              </a:rPr>
              <a:t> = 10;</a:t>
            </a:r>
          </a:p>
          <a:p>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Venus</a:t>
            </a:r>
          </a:p>
          <a:p>
            <a:r>
              <a:rPr lang="en-US" sz="1900" dirty="0">
                <a:solidFill>
                  <a:srgbClr val="000000"/>
                </a:solidFill>
                <a:latin typeface="Courier New" panose="02070309020205020404" pitchFamily="49" charset="0"/>
              </a:rPr>
              <a:t>figure(4)</a:t>
            </a:r>
          </a:p>
          <a:p>
            <a:r>
              <a:rPr lang="en-US" sz="1900" dirty="0" err="1">
                <a:solidFill>
                  <a:srgbClr val="000000"/>
                </a:solidFill>
                <a:latin typeface="Courier New" panose="02070309020205020404" pitchFamily="49" charset="0"/>
              </a:rPr>
              <a:t>semilogx</a:t>
            </a:r>
            <a:r>
              <a:rPr lang="en-US" sz="1900" dirty="0">
                <a:solidFill>
                  <a:srgbClr val="000000"/>
                </a:solidFill>
                <a:latin typeface="Courier New" panose="02070309020205020404" pitchFamily="49" charset="0"/>
              </a:rPr>
              <a:t>(</a:t>
            </a:r>
            <a:r>
              <a:rPr lang="en-US" sz="1900" dirty="0" err="1">
                <a:solidFill>
                  <a:srgbClr val="000000"/>
                </a:solidFill>
                <a:latin typeface="Courier New" panose="02070309020205020404" pitchFamily="49" charset="0"/>
              </a:rPr>
              <a:t>Vzrho,proj_alt</a:t>
            </a:r>
            <a:r>
              <a:rPr lang="en-US" sz="1900" dirty="0">
                <a:solidFill>
                  <a:srgbClr val="000000"/>
                </a:solidFill>
                <a:latin typeface="Courier New" panose="02070309020205020404" pitchFamily="49" charset="0"/>
              </a:rPr>
              <a:t>/1000); hold </a:t>
            </a:r>
            <a:r>
              <a:rPr lang="en-US" sz="1900" dirty="0">
                <a:solidFill>
                  <a:srgbClr val="DE7D00"/>
                </a:solidFill>
                <a:latin typeface="Courier New" panose="02070309020205020404" pitchFamily="49" charset="0"/>
              </a:rPr>
              <a:t>on</a:t>
            </a:r>
            <a:r>
              <a:rPr lang="en-US" sz="1900" dirty="0">
                <a:solidFill>
                  <a:srgbClr val="000000"/>
                </a:solidFill>
                <a:latin typeface="Courier New" panose="02070309020205020404" pitchFamily="49" charset="0"/>
              </a:rPr>
              <a:t>;</a:t>
            </a:r>
          </a:p>
          <a:p>
            <a:r>
              <a:rPr lang="en-US" sz="1900" dirty="0" err="1">
                <a:solidFill>
                  <a:srgbClr val="000000"/>
                </a:solidFill>
                <a:latin typeface="Courier New" panose="02070309020205020404" pitchFamily="49" charset="0"/>
              </a:rPr>
              <a:t>xlabel</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'Density (kg/m^3)'</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ylabel</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'Altitude (km)'</a:t>
            </a:r>
            <a:r>
              <a:rPr lang="en-US" sz="1900" dirty="0">
                <a:solidFill>
                  <a:srgbClr val="000000"/>
                </a:solidFill>
                <a:latin typeface="Courier New" panose="02070309020205020404" pitchFamily="49" charset="0"/>
              </a:rPr>
              <a:t>); legend(</a:t>
            </a:r>
            <a:r>
              <a:rPr lang="en-US" sz="1900" dirty="0">
                <a:solidFill>
                  <a:srgbClr val="DE7D00"/>
                </a:solidFill>
                <a:latin typeface="Courier New" panose="02070309020205020404" pitchFamily="49" charset="0"/>
              </a:rPr>
              <a:t>'</a:t>
            </a:r>
            <a:r>
              <a:rPr lang="en-US" sz="1900" dirty="0" err="1">
                <a:solidFill>
                  <a:srgbClr val="DE7D00"/>
                </a:solidFill>
                <a:latin typeface="Courier New" panose="02070309020205020404" pitchFamily="49" charset="0"/>
              </a:rPr>
              <a:t>Isothermal'</a:t>
            </a:r>
            <a:r>
              <a:rPr lang="en-US" sz="1900" dirty="0" err="1">
                <a:solidFill>
                  <a:srgbClr val="000000"/>
                </a:solidFill>
                <a:latin typeface="Courier New" panose="02070309020205020404" pitchFamily="49" charset="0"/>
              </a:rPr>
              <a:t>,</a:t>
            </a:r>
            <a:r>
              <a:rPr lang="en-US" sz="1900" dirty="0" err="1">
                <a:solidFill>
                  <a:srgbClr val="DE7D00"/>
                </a:solidFill>
                <a:latin typeface="Courier New" panose="02070309020205020404" pitchFamily="49" charset="0"/>
              </a:rPr>
              <a:t>'Isentropic</a:t>
            </a:r>
            <a:r>
              <a:rPr lang="en-US" sz="1900" dirty="0">
                <a:solidFill>
                  <a:srgbClr val="DE7D00"/>
                </a:solidFill>
                <a:latin typeface="Courier New" panose="02070309020205020404" pitchFamily="49" charset="0"/>
              </a:rPr>
              <a:t>'</a:t>
            </a:r>
            <a:r>
              <a:rPr lang="en-US" sz="1900" dirty="0">
                <a:solidFill>
                  <a:srgbClr val="000000"/>
                </a:solidFill>
                <a:latin typeface="Courier New" panose="02070309020205020404" pitchFamily="49" charset="0"/>
              </a:rPr>
              <a:t>); title(</a:t>
            </a:r>
            <a:r>
              <a:rPr lang="en-US" sz="1900" dirty="0">
                <a:solidFill>
                  <a:srgbClr val="DE7D00"/>
                </a:solidFill>
                <a:latin typeface="Courier New" panose="02070309020205020404" pitchFamily="49" charset="0"/>
              </a:rPr>
              <a:t>'Venusian Atmospheric Density Profile'</a:t>
            </a:r>
            <a:r>
              <a:rPr lang="en-US" sz="1900" dirty="0">
                <a:solidFill>
                  <a:srgbClr val="000000"/>
                </a:solidFill>
                <a:latin typeface="Courier New" panose="02070309020205020404" pitchFamily="49" charset="0"/>
              </a:rPr>
              <a:t>); grid </a:t>
            </a:r>
            <a:r>
              <a:rPr lang="en-US" sz="1900" dirty="0">
                <a:solidFill>
                  <a:srgbClr val="DE7D00"/>
                </a:solidFill>
                <a:latin typeface="Courier New" panose="02070309020205020404" pitchFamily="49" charset="0"/>
              </a:rPr>
              <a:t>on</a:t>
            </a:r>
            <a:r>
              <a:rPr lang="en-US" sz="1900" dirty="0">
                <a:solidFill>
                  <a:srgbClr val="000000"/>
                </a:solidFill>
                <a:latin typeface="Courier New" panose="02070309020205020404" pitchFamily="49" charset="0"/>
              </a:rPr>
              <a:t>; </a:t>
            </a:r>
          </a:p>
          <a:p>
            <a:r>
              <a:rPr lang="en-US" sz="1900" dirty="0">
                <a:solidFill>
                  <a:srgbClr val="000000"/>
                </a:solidFill>
                <a:latin typeface="Courier New" panose="02070309020205020404" pitchFamily="49" charset="0"/>
              </a:rPr>
              <a:t>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figure(4)</a:t>
            </a:r>
          </a:p>
          <a:p>
            <a:r>
              <a:rPr lang="en-US" sz="1900" dirty="0">
                <a:solidFill>
                  <a:srgbClr val="99FF99"/>
                </a:solidFill>
                <a:latin typeface="Courier New" panose="02070309020205020404" pitchFamily="49" charset="0"/>
              </a:rPr>
              <a:t>% % Venus</a:t>
            </a:r>
          </a:p>
          <a:p>
            <a:r>
              <a:rPr lang="en-US" sz="1900" dirty="0">
                <a:solidFill>
                  <a:srgbClr val="99FF99"/>
                </a:solidFill>
                <a:latin typeface="Courier New" panose="02070309020205020404" pitchFamily="49" charset="0"/>
              </a:rPr>
              <a:t>%     subplot(1,3,1)</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Vztemp,proj_alt</a:t>
            </a:r>
            <a:r>
              <a:rPr lang="en-US" sz="1900" dirty="0">
                <a:solidFill>
                  <a:srgbClr val="99FF99"/>
                </a:solidFill>
                <a:latin typeface="Courier New" panose="02070309020205020404" pitchFamily="49" charset="0"/>
              </a:rPr>
              <a:t>/1000,'color','k','LineWidth',2);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Vzrho,proj_alt</a:t>
            </a:r>
            <a:r>
              <a:rPr lang="en-US" sz="1900" dirty="0">
                <a:solidFill>
                  <a:srgbClr val="99FF99"/>
                </a:solidFill>
                <a:latin typeface="Courier New" panose="02070309020205020404" pitchFamily="49" charset="0"/>
              </a:rPr>
              <a:t>/1000,'color','#0072b2','LineWidth',2);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Vzpress,proj_alt</a:t>
            </a:r>
            <a:r>
              <a:rPr lang="en-US" sz="1900" dirty="0">
                <a:solidFill>
                  <a:srgbClr val="99FF99"/>
                </a:solidFill>
                <a:latin typeface="Courier New" panose="02070309020205020404" pitchFamily="49" charset="0"/>
              </a:rPr>
              <a:t>/1000,'color','#d55e00','LineWidth',2); hold on;</a:t>
            </a:r>
          </a:p>
          <a:p>
            <a:r>
              <a:rPr lang="it-IT" sz="1900" dirty="0">
                <a:solidFill>
                  <a:srgbClr val="99FF99"/>
                </a:solidFill>
                <a:latin typeface="Courier New" panose="02070309020205020404" pitchFamily="49" charset="0"/>
              </a:rPr>
              <a:t>%     xline(0.1,'color',[0.5, 0.5, 0.5],'LineWidth',1.5);</a:t>
            </a:r>
          </a:p>
          <a:p>
            <a:r>
              <a:rPr lang="fi-FI" sz="1900" dirty="0">
                <a:solidFill>
                  <a:srgbClr val="99FF99"/>
                </a:solidFill>
                <a:latin typeface="Courier New" panose="02070309020205020404" pitchFamily="49" charset="0"/>
              </a:rPr>
              <a:t>%     yline(50,'--'); yline(75,'--'); yline(110,'--');</a:t>
            </a:r>
          </a:p>
          <a:p>
            <a:r>
              <a:rPr lang="en-US" sz="1900" dirty="0">
                <a:solidFill>
                  <a:srgbClr val="99FF99"/>
                </a:solidFill>
                <a:latin typeface="Courier New" panose="02070309020205020404" pitchFamily="49" charset="0"/>
              </a:rPr>
              <a:t>%     text(10e-14,25,'Troposphere'); text(10e-14,62.5,'Lower Stratosphere'); text(10e-14,92.5,'Upper </a:t>
            </a:r>
            <a:r>
              <a:rPr lang="en-US" sz="1900" dirty="0" err="1">
                <a:solidFill>
                  <a:srgbClr val="99FF99"/>
                </a:solidFill>
                <a:latin typeface="Courier New" panose="02070309020205020404" pitchFamily="49" charset="0"/>
              </a:rPr>
              <a:t>Statosphere</a:t>
            </a:r>
            <a:r>
              <a:rPr lang="en-US" sz="1900" dirty="0">
                <a:solidFill>
                  <a:srgbClr val="99FF99"/>
                </a:solidFill>
                <a:latin typeface="Courier New" panose="02070309020205020404" pitchFamily="49" charset="0"/>
              </a:rPr>
              <a:t>'); text(10e-14,145,'Thermosphere');</a:t>
            </a:r>
          </a:p>
          <a:p>
            <a:r>
              <a:rPr lang="en-US" sz="1900" dirty="0">
                <a:solidFill>
                  <a:srgbClr val="99FF99"/>
                </a:solidFill>
                <a:latin typeface="Courier New" panose="02070309020205020404" pitchFamily="49" charset="0"/>
              </a:rPr>
              <a:t>%     title({'Venus'}); </a:t>
            </a:r>
            <a:r>
              <a:rPr lang="en-US" sz="1900" dirty="0" err="1">
                <a:solidFill>
                  <a:srgbClr val="99FF99"/>
                </a:solidFill>
                <a:latin typeface="Courier New" panose="02070309020205020404" pitchFamily="49" charset="0"/>
              </a:rPr>
              <a:t>ylabel</a:t>
            </a:r>
            <a:r>
              <a:rPr lang="en-US" sz="1900" dirty="0">
                <a:solidFill>
                  <a:srgbClr val="99FF99"/>
                </a:solidFill>
                <a:latin typeface="Courier New" panose="02070309020205020404" pitchFamily="49" charset="0"/>
              </a:rPr>
              <a:t>('Altitude [km]'); axis([10e-15 10e8 0 200]);</a:t>
            </a:r>
          </a:p>
          <a:p>
            <a:r>
              <a:rPr lang="en-US" sz="1900" dirty="0">
                <a:solidFill>
                  <a:srgbClr val="99FF99"/>
                </a:solidFill>
                <a:latin typeface="Courier New" panose="02070309020205020404" pitchFamily="49" charset="0"/>
              </a:rPr>
              <a:t>%     legend({'Temperature (K)','Density (kg/m3)','Pressure (Pa)'},'Location','</a:t>
            </a:r>
            <a:r>
              <a:rPr lang="en-US" sz="1900" dirty="0" err="1">
                <a:solidFill>
                  <a:srgbClr val="99FF99"/>
                </a:solidFill>
                <a:latin typeface="Courier New" panose="02070309020205020404" pitchFamily="49" charset="0"/>
              </a:rPr>
              <a:t>southoutside</a:t>
            </a:r>
            <a:r>
              <a:rPr lang="en-US" sz="1900" dirty="0">
                <a:solidFill>
                  <a:srgbClr val="99FF99"/>
                </a:solidFill>
                <a:latin typeface="Courier New" panose="02070309020205020404" pitchFamily="49" charset="0"/>
              </a:rPr>
              <a:t>'); grid on; grid minor;</a:t>
            </a:r>
          </a:p>
          <a:p>
            <a:r>
              <a:rPr lang="en-US" sz="1900" dirty="0">
                <a:solidFill>
                  <a:srgbClr val="99FF99"/>
                </a:solidFill>
                <a:latin typeface="Courier New" panose="02070309020205020404" pitchFamily="49" charset="0"/>
              </a:rPr>
              <a:t>% % Earth</a:t>
            </a:r>
          </a:p>
          <a:p>
            <a:r>
              <a:rPr lang="en-US" sz="1900" dirty="0">
                <a:solidFill>
                  <a:srgbClr val="99FF99"/>
                </a:solidFill>
                <a:latin typeface="Courier New" panose="02070309020205020404" pitchFamily="49" charset="0"/>
              </a:rPr>
              <a:t>%     subplot(1,3,2)</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Eztemp,proj_alt</a:t>
            </a:r>
            <a:r>
              <a:rPr lang="en-US" sz="1900" dirty="0">
                <a:solidFill>
                  <a:srgbClr val="99FF99"/>
                </a:solidFill>
                <a:latin typeface="Courier New" panose="02070309020205020404" pitchFamily="49" charset="0"/>
              </a:rPr>
              <a:t>/1000,'color','k','LineWidth',2);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Ezrho,proj_alt</a:t>
            </a:r>
            <a:r>
              <a:rPr lang="en-US" sz="1900" dirty="0">
                <a:solidFill>
                  <a:srgbClr val="99FF99"/>
                </a:solidFill>
                <a:latin typeface="Courier New" panose="02070309020205020404" pitchFamily="49" charset="0"/>
              </a:rPr>
              <a:t>/1000,'color','#0072b2','LineWidth',2);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Ezpress,proj_alt</a:t>
            </a:r>
            <a:r>
              <a:rPr lang="en-US" sz="1900" dirty="0">
                <a:solidFill>
                  <a:srgbClr val="99FF99"/>
                </a:solidFill>
                <a:latin typeface="Courier New" panose="02070309020205020404" pitchFamily="49" charset="0"/>
              </a:rPr>
              <a:t>/1000,'color','#d55e00','LineWidth',2); hold on;</a:t>
            </a:r>
          </a:p>
          <a:p>
            <a:r>
              <a:rPr lang="it-IT" sz="1900" dirty="0">
                <a:solidFill>
                  <a:srgbClr val="99FF99"/>
                </a:solidFill>
                <a:latin typeface="Courier New" panose="02070309020205020404" pitchFamily="49" charset="0"/>
              </a:rPr>
              <a:t>%     xline(0.1,'color',[0.5, 0.5, 0.5],'LineWidth',1.5);</a:t>
            </a:r>
          </a:p>
          <a:p>
            <a:r>
              <a:rPr lang="fi-FI" sz="1900" dirty="0">
                <a:solidFill>
                  <a:srgbClr val="99FF99"/>
                </a:solidFill>
                <a:latin typeface="Courier New" panose="02070309020205020404" pitchFamily="49" charset="0"/>
              </a:rPr>
              <a:t>%     yline(12,'--'); yline(50,'--'); yline(85,'--');</a:t>
            </a:r>
          </a:p>
          <a:p>
            <a:r>
              <a:rPr lang="en-US" sz="1900" dirty="0">
                <a:solidFill>
                  <a:srgbClr val="99FF99"/>
                </a:solidFill>
                <a:latin typeface="Courier New" panose="02070309020205020404" pitchFamily="49" charset="0"/>
              </a:rPr>
              <a:t>%     text(10e-14,6,'Troposphere'); text(10e-14,25,'Stratosphere'); text(10e-14,67.5,'Mesosphere'); text(10e-14,145,'Thermosphere');</a:t>
            </a:r>
          </a:p>
          <a:p>
            <a:r>
              <a:rPr lang="en-US" sz="1900" dirty="0">
                <a:solidFill>
                  <a:srgbClr val="99FF99"/>
                </a:solidFill>
                <a:latin typeface="Courier New" panose="02070309020205020404" pitchFamily="49" charset="0"/>
              </a:rPr>
              <a:t>%     title({'Earth'}); </a:t>
            </a:r>
            <a:r>
              <a:rPr lang="en-US" sz="1900" dirty="0" err="1">
                <a:solidFill>
                  <a:srgbClr val="99FF99"/>
                </a:solidFill>
                <a:latin typeface="Courier New" panose="02070309020205020404" pitchFamily="49" charset="0"/>
              </a:rPr>
              <a:t>ylabel</a:t>
            </a:r>
            <a:r>
              <a:rPr lang="en-US" sz="1900" dirty="0">
                <a:solidFill>
                  <a:srgbClr val="99FF99"/>
                </a:solidFill>
                <a:latin typeface="Courier New" panose="02070309020205020404" pitchFamily="49" charset="0"/>
              </a:rPr>
              <a:t>('Altitude [km]'); axis([10e-15 10e8 0 200]); grid on; grid minor;</a:t>
            </a:r>
          </a:p>
          <a:p>
            <a:r>
              <a:rPr lang="en-US" sz="1900" dirty="0">
                <a:solidFill>
                  <a:srgbClr val="99FF99"/>
                </a:solidFill>
                <a:latin typeface="Courier New" panose="02070309020205020404" pitchFamily="49" charset="0"/>
              </a:rPr>
              <a:t>%     legend({'Temperature (K)','Density (kg/m3)','Pressure (Pa)'},'Location','</a:t>
            </a:r>
            <a:r>
              <a:rPr lang="en-US" sz="1900" dirty="0" err="1">
                <a:solidFill>
                  <a:srgbClr val="99FF99"/>
                </a:solidFill>
                <a:latin typeface="Courier New" panose="02070309020205020404" pitchFamily="49" charset="0"/>
              </a:rPr>
              <a:t>southoutside</a:t>
            </a:r>
            <a:r>
              <a:rPr lang="en-US" sz="1900" dirty="0">
                <a:solidFill>
                  <a:srgbClr val="99FF99"/>
                </a:solidFill>
                <a:latin typeface="Courier New" panose="02070309020205020404" pitchFamily="49" charset="0"/>
              </a:rPr>
              <a:t>');</a:t>
            </a:r>
          </a:p>
          <a:p>
            <a:r>
              <a:rPr lang="en-US" sz="1900" dirty="0">
                <a:solidFill>
                  <a:srgbClr val="99FF99"/>
                </a:solidFill>
                <a:latin typeface="Courier New" panose="02070309020205020404" pitchFamily="49" charset="0"/>
              </a:rPr>
              <a:t>% % Mars</a:t>
            </a:r>
          </a:p>
          <a:p>
            <a:r>
              <a:rPr lang="en-US" sz="1900" dirty="0">
                <a:solidFill>
                  <a:srgbClr val="99FF99"/>
                </a:solidFill>
                <a:latin typeface="Courier New" panose="02070309020205020404" pitchFamily="49" charset="0"/>
              </a:rPr>
              <a:t>%     subplot(1,3,3)</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Mztemp,proj_alt</a:t>
            </a:r>
            <a:r>
              <a:rPr lang="en-US" sz="1900" dirty="0">
                <a:solidFill>
                  <a:srgbClr val="99FF99"/>
                </a:solidFill>
                <a:latin typeface="Courier New" panose="02070309020205020404" pitchFamily="49" charset="0"/>
              </a:rPr>
              <a:t>/1000,'color','k','LineWidth',2);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Mzrho,proj_alt</a:t>
            </a:r>
            <a:r>
              <a:rPr lang="en-US" sz="1900" dirty="0">
                <a:solidFill>
                  <a:srgbClr val="99FF99"/>
                </a:solidFill>
                <a:latin typeface="Courier New" panose="02070309020205020404" pitchFamily="49" charset="0"/>
              </a:rPr>
              <a:t>/1000,'color','#0072b2','LineWidth',2); hold on;</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semilogx</a:t>
            </a:r>
            <a:r>
              <a:rPr lang="en-US" sz="1900" dirty="0">
                <a:solidFill>
                  <a:srgbClr val="99FF99"/>
                </a:solidFill>
                <a:latin typeface="Courier New" panose="02070309020205020404" pitchFamily="49" charset="0"/>
              </a:rPr>
              <a:t>(</a:t>
            </a:r>
            <a:r>
              <a:rPr lang="en-US" sz="1900" dirty="0" err="1">
                <a:solidFill>
                  <a:srgbClr val="99FF99"/>
                </a:solidFill>
                <a:latin typeface="Courier New" panose="02070309020205020404" pitchFamily="49" charset="0"/>
              </a:rPr>
              <a:t>Mzpress,proj_alt</a:t>
            </a:r>
            <a:r>
              <a:rPr lang="en-US" sz="1900" dirty="0">
                <a:solidFill>
                  <a:srgbClr val="99FF99"/>
                </a:solidFill>
                <a:latin typeface="Courier New" panose="02070309020205020404" pitchFamily="49" charset="0"/>
              </a:rPr>
              <a:t>/1000,'color','#d55e00','LineWidth',2); hold on;</a:t>
            </a:r>
          </a:p>
          <a:p>
            <a:r>
              <a:rPr lang="it-IT" sz="1900" dirty="0">
                <a:solidFill>
                  <a:srgbClr val="99FF99"/>
                </a:solidFill>
                <a:latin typeface="Courier New" panose="02070309020205020404" pitchFamily="49" charset="0"/>
              </a:rPr>
              <a:t>%     xline(0.1,'color',[0.5, 0.5, 0.5],'LineWidth',1.5);</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yline</a:t>
            </a:r>
            <a:r>
              <a:rPr lang="en-US" sz="1900" dirty="0">
                <a:solidFill>
                  <a:srgbClr val="99FF99"/>
                </a:solidFill>
                <a:latin typeface="Courier New" panose="02070309020205020404" pitchFamily="49" charset="0"/>
              </a:rPr>
              <a:t>(40,'--'); </a:t>
            </a:r>
            <a:r>
              <a:rPr lang="en-US" sz="1900" dirty="0" err="1">
                <a:solidFill>
                  <a:srgbClr val="99FF99"/>
                </a:solidFill>
                <a:latin typeface="Courier New" panose="02070309020205020404" pitchFamily="49" charset="0"/>
              </a:rPr>
              <a:t>yline</a:t>
            </a:r>
            <a:r>
              <a:rPr lang="en-US" sz="1900" dirty="0">
                <a:solidFill>
                  <a:srgbClr val="99FF99"/>
                </a:solidFill>
                <a:latin typeface="Courier New" panose="02070309020205020404" pitchFamily="49" charset="0"/>
              </a:rPr>
              <a:t>(100,'--');</a:t>
            </a:r>
          </a:p>
          <a:p>
            <a:r>
              <a:rPr lang="en-US" sz="1900" dirty="0">
                <a:solidFill>
                  <a:srgbClr val="99FF99"/>
                </a:solidFill>
                <a:latin typeface="Courier New" panose="02070309020205020404" pitchFamily="49" charset="0"/>
              </a:rPr>
              <a:t>%     text(10e-14,25,'Troposphere'); text(10e-14,70,'Stratosphere'); text(10e-14,145,'Thermosphere');</a:t>
            </a:r>
          </a:p>
          <a:p>
            <a:r>
              <a:rPr lang="en-US" sz="1900" dirty="0">
                <a:solidFill>
                  <a:srgbClr val="99FF99"/>
                </a:solidFill>
                <a:latin typeface="Courier New" panose="02070309020205020404" pitchFamily="49" charset="0"/>
              </a:rPr>
              <a:t>%     title({'Mars'}); </a:t>
            </a:r>
            <a:r>
              <a:rPr lang="en-US" sz="1900" dirty="0" err="1">
                <a:solidFill>
                  <a:srgbClr val="99FF99"/>
                </a:solidFill>
                <a:latin typeface="Courier New" panose="02070309020205020404" pitchFamily="49" charset="0"/>
              </a:rPr>
              <a:t>ylabel</a:t>
            </a:r>
            <a:r>
              <a:rPr lang="en-US" sz="1900" dirty="0">
                <a:solidFill>
                  <a:srgbClr val="99FF99"/>
                </a:solidFill>
                <a:latin typeface="Courier New" panose="02070309020205020404" pitchFamily="49" charset="0"/>
              </a:rPr>
              <a:t>('Altitude [km]'); axis([10e-15 10e8 0 200]); grid on; grid minor;</a:t>
            </a:r>
          </a:p>
          <a:p>
            <a:r>
              <a:rPr lang="en-US" sz="1900" dirty="0">
                <a:solidFill>
                  <a:srgbClr val="99FF99"/>
                </a:solidFill>
                <a:latin typeface="Courier New" panose="02070309020205020404" pitchFamily="49" charset="0"/>
              </a:rPr>
              <a:t>%     legend({'Temperature (K)','Density (kg/m3)','Pressure (Pa)'},'Location','</a:t>
            </a:r>
            <a:r>
              <a:rPr lang="en-US" sz="1900" dirty="0" err="1">
                <a:solidFill>
                  <a:srgbClr val="99FF99"/>
                </a:solidFill>
                <a:latin typeface="Courier New" panose="02070309020205020404" pitchFamily="49" charset="0"/>
              </a:rPr>
              <a:t>southoutside</a:t>
            </a:r>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a:t>
            </a:r>
          </a:p>
          <a:p>
            <a:r>
              <a:rPr lang="en-US" sz="1900" dirty="0">
                <a:solidFill>
                  <a:srgbClr val="99FF99"/>
                </a:solidFill>
                <a:latin typeface="Courier New" panose="02070309020205020404" pitchFamily="49" charset="0"/>
              </a:rPr>
              <a:t> </a:t>
            </a:r>
          </a:p>
          <a:p>
            <a:endParaRPr lang="en-US" b="0" i="0" u="none" strike="noStrike" baseline="0" dirty="0"/>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2</a:t>
            </a:fld>
            <a:endParaRPr lang="en-US"/>
          </a:p>
        </p:txBody>
      </p:sp>
    </p:spTree>
    <p:extLst>
      <p:ext uri="{BB962C8B-B14F-4D97-AF65-F5344CB8AC3E}">
        <p14:creationId xmlns:p14="http://schemas.microsoft.com/office/powerpoint/2010/main" val="2115923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05063" y="1200150"/>
            <a:ext cx="2505075" cy="324008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3</a:t>
            </a:fld>
            <a:endParaRPr lang="en-US"/>
          </a:p>
        </p:txBody>
      </p:sp>
    </p:spTree>
    <p:extLst>
      <p:ext uri="{BB962C8B-B14F-4D97-AF65-F5344CB8AC3E}">
        <p14:creationId xmlns:p14="http://schemas.microsoft.com/office/powerpoint/2010/main" val="126819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538517-6F73-4F27-8481-16B86AF349FC}" type="slidenum">
              <a:rPr lang="en-US" smtClean="0"/>
              <a:t>4</a:t>
            </a:fld>
            <a:endParaRPr lang="en-US"/>
          </a:p>
        </p:txBody>
      </p:sp>
    </p:spTree>
    <p:extLst>
      <p:ext uri="{BB962C8B-B14F-4D97-AF65-F5344CB8AC3E}">
        <p14:creationId xmlns:p14="http://schemas.microsoft.com/office/powerpoint/2010/main" val="1230319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05063" y="1200150"/>
            <a:ext cx="2505075" cy="3240088"/>
          </a:xfrm>
        </p:spPr>
      </p:sp>
      <p:sp>
        <p:nvSpPr>
          <p:cNvPr id="3" name="Notes Placeholder 2"/>
          <p:cNvSpPr>
            <a:spLocks noGrp="1"/>
          </p:cNvSpPr>
          <p:nvPr>
            <p:ph type="body" idx="1"/>
          </p:nvPr>
        </p:nvSpPr>
        <p:spPr/>
        <p:txBody>
          <a:bodyPr/>
          <a:lstStyle/>
          <a:p>
            <a:r>
              <a:rPr lang="en-US" sz="1900" dirty="0" err="1">
                <a:solidFill>
                  <a:srgbClr val="000000"/>
                </a:solidFill>
                <a:latin typeface="Courier New" panose="02070309020205020404" pitchFamily="49" charset="0"/>
              </a:rPr>
              <a:t>flag.vel</a:t>
            </a:r>
            <a:r>
              <a:rPr lang="en-US" sz="1900" dirty="0">
                <a:solidFill>
                  <a:srgbClr val="000000"/>
                </a:solidFill>
                <a:latin typeface="Courier New" panose="02070309020205020404" pitchFamily="49" charset="0"/>
              </a:rPr>
              <a:t>(1) = 1971; </a:t>
            </a:r>
          </a:p>
          <a:p>
            <a:r>
              <a:rPr lang="en-US" sz="1900" dirty="0" err="1">
                <a:solidFill>
                  <a:srgbClr val="000000"/>
                </a:solidFill>
                <a:latin typeface="Courier New" panose="02070309020205020404" pitchFamily="49" charset="0"/>
              </a:rPr>
              <a:t>flag.shape</a:t>
            </a:r>
            <a:r>
              <a:rPr lang="en-US" sz="1900" dirty="0">
                <a:solidFill>
                  <a:srgbClr val="000000"/>
                </a:solidFill>
                <a:latin typeface="Courier New" panose="02070309020205020404" pitchFamily="49" charset="0"/>
              </a:rPr>
              <a:t>(1) = 1.21; </a:t>
            </a:r>
          </a:p>
          <a:p>
            <a:r>
              <a:rPr lang="en-US" sz="1900" dirty="0" err="1">
                <a:solidFill>
                  <a:srgbClr val="000000"/>
                </a:solidFill>
                <a:latin typeface="Courier New" panose="02070309020205020404" pitchFamily="49" charset="0"/>
              </a:rPr>
              <a:t>flag.drag</a:t>
            </a:r>
            <a:r>
              <a:rPr lang="en-US" sz="1900" dirty="0">
                <a:solidFill>
                  <a:srgbClr val="000000"/>
                </a:solidFill>
                <a:latin typeface="Courier New" panose="02070309020205020404" pitchFamily="49" charset="0"/>
              </a:rPr>
              <a:t>(1) = 0.47; </a:t>
            </a:r>
          </a:p>
          <a:p>
            <a:r>
              <a:rPr lang="en-US" sz="1900" dirty="0" err="1">
                <a:solidFill>
                  <a:srgbClr val="000000"/>
                </a:solidFill>
                <a:latin typeface="Courier New" panose="02070309020205020404" pitchFamily="49" charset="0"/>
              </a:rPr>
              <a:t>flag.ang</a:t>
            </a:r>
            <a:r>
              <a:rPr lang="en-US" sz="1900" dirty="0">
                <a:solidFill>
                  <a:srgbClr val="000000"/>
                </a:solidFill>
                <a:latin typeface="Courier New" panose="02070309020205020404" pitchFamily="49" charset="0"/>
              </a:rPr>
              <a:t>(1) = 1971; </a:t>
            </a:r>
          </a:p>
          <a:p>
            <a:r>
              <a:rPr lang="en-US" sz="1900" dirty="0" err="1">
                <a:solidFill>
                  <a:srgbClr val="000000"/>
                </a:solidFill>
                <a:latin typeface="Courier New" panose="02070309020205020404" pitchFamily="49" charset="0"/>
              </a:rPr>
              <a:t>flag.lift</a:t>
            </a:r>
            <a:r>
              <a:rPr lang="en-US" sz="1900" dirty="0">
                <a:solidFill>
                  <a:srgbClr val="000000"/>
                </a:solidFill>
                <a:latin typeface="Courier New" panose="02070309020205020404" pitchFamily="49" charset="0"/>
              </a:rPr>
              <a:t>(1) = </a:t>
            </a:r>
            <a:r>
              <a:rPr lang="en-US" sz="1900" dirty="0">
                <a:solidFill>
                  <a:srgbClr val="000000"/>
                </a:solidFill>
                <a:latin typeface="Courier New" panose="02070309020205020404" pitchFamily="49" charset="0"/>
              </a:rPr>
              <a:t>0.01</a:t>
            </a:r>
            <a:r>
              <a:rPr lang="en-US" sz="1900" dirty="0">
                <a:solidFill>
                  <a:srgbClr val="000000"/>
                </a:solidFill>
                <a:latin typeface="Courier New" panose="02070309020205020404" pitchFamily="49" charset="0"/>
              </a:rPr>
              <a:t>;</a:t>
            </a:r>
          </a:p>
          <a:p>
            <a:r>
              <a:rPr lang="en-US" sz="1900" dirty="0" err="1">
                <a:solidFill>
                  <a:srgbClr val="000000"/>
                </a:solidFill>
                <a:latin typeface="Courier New" panose="02070309020205020404" pitchFamily="49" charset="0"/>
              </a:rPr>
              <a:t>flag.mass</a:t>
            </a:r>
            <a:r>
              <a:rPr lang="en-US" sz="1900" dirty="0">
                <a:solidFill>
                  <a:srgbClr val="000000"/>
                </a:solidFill>
                <a:latin typeface="Courier New" panose="02070309020205020404" pitchFamily="49" charset="0"/>
              </a:rPr>
              <a:t>(1) = 1971;</a:t>
            </a:r>
          </a:p>
          <a:p>
            <a:r>
              <a:rPr lang="en-US" sz="1900" dirty="0" err="1">
                <a:solidFill>
                  <a:srgbClr val="000000"/>
                </a:solidFill>
                <a:latin typeface="Courier New" panose="02070309020205020404" pitchFamily="49" charset="0"/>
              </a:rPr>
              <a:t>flag.htc</a:t>
            </a:r>
            <a:r>
              <a:rPr lang="en-US" sz="1900" dirty="0">
                <a:solidFill>
                  <a:srgbClr val="000000"/>
                </a:solidFill>
                <a:latin typeface="Courier New" panose="02070309020205020404" pitchFamily="49" charset="0"/>
              </a:rPr>
              <a:t>(1) = 0.02;</a:t>
            </a:r>
          </a:p>
          <a:p>
            <a:r>
              <a:rPr lang="en-US" sz="1900" dirty="0" err="1">
                <a:solidFill>
                  <a:srgbClr val="000000"/>
                </a:solidFill>
                <a:latin typeface="Courier New" panose="02070309020205020404" pitchFamily="49" charset="0"/>
              </a:rPr>
              <a:t>flag.hoa</a:t>
            </a:r>
            <a:r>
              <a:rPr lang="en-US" sz="1900" dirty="0">
                <a:solidFill>
                  <a:srgbClr val="000000"/>
                </a:solidFill>
                <a:latin typeface="Courier New" panose="02070309020205020404" pitchFamily="49" charset="0"/>
              </a:rPr>
              <a:t>(1) = 5e6; </a:t>
            </a:r>
          </a:p>
          <a:p>
            <a:r>
              <a:rPr lang="en-US" sz="1900" dirty="0" err="1">
                <a:solidFill>
                  <a:srgbClr val="000000"/>
                </a:solidFill>
                <a:latin typeface="Courier New" panose="02070309020205020404" pitchFamily="49" charset="0"/>
              </a:rPr>
              <a:t>flag.zrho</a:t>
            </a:r>
            <a:r>
              <a:rPr lang="en-US" sz="1900" dirty="0">
                <a:solidFill>
                  <a:srgbClr val="000000"/>
                </a:solidFill>
                <a:latin typeface="Courier New" panose="02070309020205020404" pitchFamily="49" charset="0"/>
              </a:rPr>
              <a:t>(1) = 1; </a:t>
            </a:r>
          </a:p>
          <a:p>
            <a:pPr defTabSz="966612">
              <a:defRPr/>
            </a:pPr>
            <a:endParaRPr lang="en-US" sz="1900" dirty="0">
              <a:solidFill>
                <a:srgbClr val="000000"/>
              </a:solidFill>
              <a:latin typeface="Courier New" panose="02070309020205020404" pitchFamily="49" charset="0"/>
            </a:endParaRPr>
          </a:p>
          <a:p>
            <a:pPr defTabSz="966612">
              <a:defRPr/>
            </a:pPr>
            <a:endParaRPr lang="en-US" sz="1900" dirty="0">
              <a:solidFill>
                <a:srgbClr val="000000"/>
              </a:solidFill>
              <a:latin typeface="Courier New" panose="02070309020205020404" pitchFamily="49" charset="0"/>
            </a:endParaRPr>
          </a:p>
          <a:p>
            <a:pPr defTabSz="966612">
              <a:defRPr/>
            </a:pPr>
            <a:r>
              <a:rPr lang="en-US" sz="1900" dirty="0">
                <a:solidFill>
                  <a:srgbClr val="000000"/>
                </a:solidFill>
                <a:latin typeface="Courier New" panose="02070309020205020404" pitchFamily="49" charset="0"/>
              </a:rPr>
              <a:t>FLAVRS = load(</a:t>
            </a:r>
            <a:r>
              <a:rPr lang="en-US" sz="1900" dirty="0">
                <a:solidFill>
                  <a:srgbClr val="DE7D00"/>
                </a:solidFill>
                <a:latin typeface="Courier New" panose="02070309020205020404" pitchFamily="49" charset="0"/>
              </a:rPr>
              <a:t>'ProjPop_TerrestrialAnalog_v4_FLAVRSM.mat'</a:t>
            </a:r>
            <a:r>
              <a:rPr lang="en-US" sz="1900" dirty="0">
                <a:solidFill>
                  <a:srgbClr val="000000"/>
                </a:solidFill>
                <a:latin typeface="Courier New" panose="02070309020205020404" pitchFamily="49" charset="0"/>
              </a:rPr>
              <a:t>); </a:t>
            </a:r>
            <a:r>
              <a:rPr lang="en-US" sz="1900" dirty="0">
                <a:solidFill>
                  <a:srgbClr val="99FF99"/>
                </a:solidFill>
                <a:latin typeface="Courier New" panose="02070309020205020404" pitchFamily="49" charset="0"/>
              </a:rPr>
              <a:t>% Terrestrial Analog Pop (correct densities)</a:t>
            </a:r>
          </a:p>
          <a:p>
            <a:pPr defTabSz="966612">
              <a:defRPr/>
            </a:pPr>
            <a:r>
              <a:rPr lang="en-US" sz="1900" dirty="0">
                <a:solidFill>
                  <a:srgbClr val="000000"/>
                </a:solidFill>
                <a:latin typeface="Courier New" panose="02070309020205020404" pitchFamily="49" charset="0"/>
              </a:rPr>
              <a:t>FLAVRS = FLAVRS.FLAVRS;</a:t>
            </a:r>
            <a:endParaRPr lang="en-US" sz="1900" dirty="0">
              <a:solidFill>
                <a:srgbClr val="99FF99"/>
              </a:solidFill>
              <a:latin typeface="Courier New" panose="02070309020205020404" pitchFamily="49" charset="0"/>
            </a:endParaRPr>
          </a:p>
          <a:p>
            <a:endParaRPr lang="en-US" sz="1900" dirty="0">
              <a:solidFill>
                <a:srgbClr val="99FF99"/>
              </a:solidFill>
              <a:latin typeface="Courier New" panose="02070309020205020404" pitchFamily="49" charset="0"/>
            </a:endParaRPr>
          </a:p>
          <a:p>
            <a:r>
              <a:rPr lang="en-US" sz="1900" dirty="0">
                <a:solidFill>
                  <a:srgbClr val="99FF99"/>
                </a:solidFill>
                <a:latin typeface="Courier New" panose="02070309020205020404" pitchFamily="49" charset="0"/>
              </a:rPr>
              <a:t>% figure(11) </a:t>
            </a:r>
          </a:p>
          <a:p>
            <a:r>
              <a:rPr lang="en-US" sz="1900" dirty="0">
                <a:solidFill>
                  <a:srgbClr val="99FF99"/>
                </a:solidFill>
                <a:latin typeface="Courier New" panose="02070309020205020404" pitchFamily="49" charset="0"/>
              </a:rPr>
              <a:t>% k = 1;</a:t>
            </a:r>
          </a:p>
          <a:p>
            <a:r>
              <a:rPr lang="en-US" sz="1900" dirty="0">
                <a:solidFill>
                  <a:srgbClr val="99FF99"/>
                </a:solidFill>
                <a:latin typeface="Courier New" panose="02070309020205020404" pitchFamily="49" charset="0"/>
              </a:rPr>
              <a:t>% subplot(4,2,1)</a:t>
            </a:r>
          </a:p>
          <a:p>
            <a:r>
              <a:rPr lang="en-US" sz="1900" dirty="0">
                <a:solidFill>
                  <a:srgbClr val="99FF99"/>
                </a:solidFill>
                <a:latin typeface="Courier New" panose="02070309020205020404" pitchFamily="49" charset="0"/>
              </a:rPr>
              <a:t>% plot(Evel(k,:).'/1000,Ealt(k,:).'/1000,'-','LineWidth',2); hold on; </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xlim</a:t>
            </a:r>
            <a:r>
              <a:rPr lang="en-US" sz="1900" dirty="0">
                <a:solidFill>
                  <a:srgbClr val="99FF99"/>
                </a:solidFill>
                <a:latin typeface="Courier New" panose="02070309020205020404" pitchFamily="49" charset="0"/>
              </a:rPr>
              <a:t>([0 22.5]); </a:t>
            </a:r>
            <a:r>
              <a:rPr lang="en-US" sz="1900" dirty="0" err="1">
                <a:solidFill>
                  <a:srgbClr val="99FF99"/>
                </a:solidFill>
                <a:latin typeface="Courier New" panose="02070309020205020404" pitchFamily="49" charset="0"/>
              </a:rPr>
              <a:t>ylim</a:t>
            </a:r>
            <a:r>
              <a:rPr lang="en-US" sz="1900" dirty="0">
                <a:solidFill>
                  <a:srgbClr val="99FF99"/>
                </a:solidFill>
                <a:latin typeface="Courier New" panose="02070309020205020404" pitchFamily="49" charset="0"/>
              </a:rPr>
              <a:t>([0 50]); </a:t>
            </a:r>
            <a:r>
              <a:rPr lang="en-US" sz="1900" dirty="0" err="1">
                <a:solidFill>
                  <a:srgbClr val="99FF99"/>
                </a:solidFill>
                <a:latin typeface="Courier New" panose="02070309020205020404" pitchFamily="49" charset="0"/>
              </a:rPr>
              <a:t>xlabel</a:t>
            </a:r>
            <a:r>
              <a:rPr lang="en-US" sz="1900" dirty="0">
                <a:solidFill>
                  <a:srgbClr val="99FF99"/>
                </a:solidFill>
                <a:latin typeface="Courier New" panose="02070309020205020404" pitchFamily="49" charset="0"/>
              </a:rPr>
              <a:t>('Velocity (km/s)'); </a:t>
            </a:r>
            <a:r>
              <a:rPr lang="en-US" sz="1900" dirty="0" err="1">
                <a:solidFill>
                  <a:srgbClr val="99FF99"/>
                </a:solidFill>
                <a:latin typeface="Courier New" panose="02070309020205020404" pitchFamily="49" charset="0"/>
              </a:rPr>
              <a:t>ylabel</a:t>
            </a:r>
            <a:r>
              <a:rPr lang="en-US" sz="1900" dirty="0">
                <a:solidFill>
                  <a:srgbClr val="99FF99"/>
                </a:solidFill>
                <a:latin typeface="Courier New" panose="02070309020205020404" pitchFamily="49" charset="0"/>
              </a:rPr>
              <a:t>('Altitude (km)');</a:t>
            </a:r>
          </a:p>
          <a:p>
            <a:r>
              <a:rPr lang="en-US" sz="1900" dirty="0">
                <a:solidFill>
                  <a:srgbClr val="99FF99"/>
                </a:solidFill>
                <a:latin typeface="Courier New" panose="02070309020205020404" pitchFamily="49" charset="0"/>
              </a:rPr>
              <a:t>% legend('</a:t>
            </a:r>
            <a:r>
              <a:rPr lang="en-US" sz="1900" dirty="0" err="1">
                <a:solidFill>
                  <a:srgbClr val="99FF99"/>
                </a:solidFill>
                <a:latin typeface="Courier New" panose="02070309020205020404" pitchFamily="49" charset="0"/>
              </a:rPr>
              <a:t>Ablation','Ablation</a:t>
            </a:r>
            <a:r>
              <a:rPr lang="en-US" sz="1900" dirty="0">
                <a:solidFill>
                  <a:srgbClr val="99FF99"/>
                </a:solidFill>
                <a:latin typeface="Courier New" panose="02070309020205020404" pitchFamily="49" charset="0"/>
              </a:rPr>
              <a:t> &amp; </a:t>
            </a:r>
            <a:r>
              <a:rPr lang="en-US" sz="1900" dirty="0" err="1">
                <a:solidFill>
                  <a:srgbClr val="99FF99"/>
                </a:solidFill>
                <a:latin typeface="Courier New" panose="02070309020205020404" pitchFamily="49" charset="0"/>
              </a:rPr>
              <a:t>Breakup','location','northwest</a:t>
            </a:r>
            <a:r>
              <a:rPr lang="en-US" sz="1900" dirty="0">
                <a:solidFill>
                  <a:srgbClr val="99FF99"/>
                </a:solidFill>
                <a:latin typeface="Courier New" panose="02070309020205020404" pitchFamily="49" charset="0"/>
              </a:rPr>
              <a:t>')</a:t>
            </a:r>
          </a:p>
          <a:p>
            <a:r>
              <a:rPr lang="en-US" sz="1900" dirty="0">
                <a:solidFill>
                  <a:srgbClr val="99FF99"/>
                </a:solidFill>
                <a:latin typeface="Courier New" panose="02070309020205020404" pitchFamily="49" charset="0"/>
              </a:rPr>
              <a:t>% title('Change in Velocity');</a:t>
            </a:r>
          </a:p>
          <a:p>
            <a:r>
              <a:rPr lang="en-US" sz="1900" dirty="0">
                <a:solidFill>
                  <a:srgbClr val="99FF99"/>
                </a:solidFill>
                <a:latin typeface="Courier New" panose="02070309020205020404" pitchFamily="49" charset="0"/>
              </a:rPr>
              <a:t>% subplot(4,2,2)</a:t>
            </a:r>
          </a:p>
          <a:p>
            <a:r>
              <a:rPr lang="en-US" sz="1900" dirty="0">
                <a:solidFill>
                  <a:srgbClr val="99FF99"/>
                </a:solidFill>
                <a:latin typeface="Courier New" panose="02070309020205020404" pitchFamily="49" charset="0"/>
              </a:rPr>
              <a:t>% plot(</a:t>
            </a:r>
            <a:r>
              <a:rPr lang="en-US" sz="1900" dirty="0" err="1">
                <a:solidFill>
                  <a:srgbClr val="99FF99"/>
                </a:solidFill>
                <a:latin typeface="Courier New" panose="02070309020205020404" pitchFamily="49" charset="0"/>
              </a:rPr>
              <a:t>Emassr</a:t>
            </a:r>
            <a:r>
              <a:rPr lang="en-US" sz="1900" dirty="0">
                <a:solidFill>
                  <a:srgbClr val="99FF99"/>
                </a:solidFill>
                <a:latin typeface="Courier New" panose="02070309020205020404" pitchFamily="49" charset="0"/>
              </a:rPr>
              <a:t>(k,:).',</a:t>
            </a:r>
            <a:r>
              <a:rPr lang="en-US" sz="1900" dirty="0" err="1">
                <a:solidFill>
                  <a:srgbClr val="99FF99"/>
                </a:solidFill>
                <a:latin typeface="Courier New" panose="02070309020205020404" pitchFamily="49" charset="0"/>
              </a:rPr>
              <a:t>Ealt</a:t>
            </a:r>
            <a:r>
              <a:rPr lang="en-US" sz="1900" dirty="0">
                <a:solidFill>
                  <a:srgbClr val="99FF99"/>
                </a:solidFill>
                <a:latin typeface="Courier New" panose="02070309020205020404" pitchFamily="49" charset="0"/>
              </a:rPr>
              <a:t>(k,:).'/1000.','-','LineWidth',2); hold on; </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xlim</a:t>
            </a:r>
            <a:r>
              <a:rPr lang="en-US" sz="1900" dirty="0">
                <a:solidFill>
                  <a:srgbClr val="99FF99"/>
                </a:solidFill>
                <a:latin typeface="Courier New" panose="02070309020205020404" pitchFamily="49" charset="0"/>
              </a:rPr>
              <a:t>([0 105]); </a:t>
            </a:r>
            <a:r>
              <a:rPr lang="en-US" sz="1900" dirty="0" err="1">
                <a:solidFill>
                  <a:srgbClr val="99FF99"/>
                </a:solidFill>
                <a:latin typeface="Courier New" panose="02070309020205020404" pitchFamily="49" charset="0"/>
              </a:rPr>
              <a:t>ylim</a:t>
            </a:r>
            <a:r>
              <a:rPr lang="en-US" sz="1900" dirty="0">
                <a:solidFill>
                  <a:srgbClr val="99FF99"/>
                </a:solidFill>
                <a:latin typeface="Courier New" panose="02070309020205020404" pitchFamily="49" charset="0"/>
              </a:rPr>
              <a:t>([0 50]); </a:t>
            </a:r>
            <a:r>
              <a:rPr lang="en-US" sz="1900" dirty="0" err="1">
                <a:solidFill>
                  <a:srgbClr val="99FF99"/>
                </a:solidFill>
                <a:latin typeface="Courier New" panose="02070309020205020404" pitchFamily="49" charset="0"/>
              </a:rPr>
              <a:t>xlabel</a:t>
            </a:r>
            <a:r>
              <a:rPr lang="en-US" sz="1900" dirty="0">
                <a:solidFill>
                  <a:srgbClr val="99FF99"/>
                </a:solidFill>
                <a:latin typeface="Courier New" panose="02070309020205020404" pitchFamily="49" charset="0"/>
              </a:rPr>
              <a:t>('Mass Remaining (%)');</a:t>
            </a:r>
          </a:p>
          <a:p>
            <a:r>
              <a:rPr lang="en-US" sz="1900" dirty="0">
                <a:solidFill>
                  <a:srgbClr val="99FF99"/>
                </a:solidFill>
                <a:latin typeface="Courier New" panose="02070309020205020404" pitchFamily="49" charset="0"/>
              </a:rPr>
              <a:t>% title('Change in Mass');</a:t>
            </a:r>
          </a:p>
          <a:p>
            <a:r>
              <a:rPr lang="en-US" sz="1900" dirty="0">
                <a:solidFill>
                  <a:srgbClr val="99FF99"/>
                </a:solidFill>
                <a:latin typeface="Courier New" panose="02070309020205020404" pitchFamily="49" charset="0"/>
              </a:rPr>
              <a:t>% k = 2;</a:t>
            </a:r>
          </a:p>
          <a:p>
            <a:r>
              <a:rPr lang="en-US" sz="1900" dirty="0">
                <a:solidFill>
                  <a:srgbClr val="99FF99"/>
                </a:solidFill>
                <a:latin typeface="Courier New" panose="02070309020205020404" pitchFamily="49" charset="0"/>
              </a:rPr>
              <a:t>% subplot(4,2,3)</a:t>
            </a:r>
          </a:p>
          <a:p>
            <a:r>
              <a:rPr lang="en-US" sz="1900" dirty="0">
                <a:solidFill>
                  <a:srgbClr val="99FF99"/>
                </a:solidFill>
                <a:latin typeface="Courier New" panose="02070309020205020404" pitchFamily="49" charset="0"/>
              </a:rPr>
              <a:t>% plot(Evel(k,:).'/1000,Ealt(k,:).'/1000,'-','LineWidth',2); hold on; </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xlim</a:t>
            </a:r>
            <a:r>
              <a:rPr lang="en-US" sz="1900" dirty="0">
                <a:solidFill>
                  <a:srgbClr val="99FF99"/>
                </a:solidFill>
                <a:latin typeface="Courier New" panose="02070309020205020404" pitchFamily="49" charset="0"/>
              </a:rPr>
              <a:t>([0 22.5]); </a:t>
            </a:r>
            <a:r>
              <a:rPr lang="en-US" sz="1900" dirty="0" err="1">
                <a:solidFill>
                  <a:srgbClr val="99FF99"/>
                </a:solidFill>
                <a:latin typeface="Courier New" panose="02070309020205020404" pitchFamily="49" charset="0"/>
              </a:rPr>
              <a:t>ylim</a:t>
            </a:r>
            <a:r>
              <a:rPr lang="en-US" sz="1900" dirty="0">
                <a:solidFill>
                  <a:srgbClr val="99FF99"/>
                </a:solidFill>
                <a:latin typeface="Courier New" panose="02070309020205020404" pitchFamily="49" charset="0"/>
              </a:rPr>
              <a:t>([0 50]); </a:t>
            </a:r>
            <a:r>
              <a:rPr lang="en-US" sz="1900" dirty="0" err="1">
                <a:solidFill>
                  <a:srgbClr val="99FF99"/>
                </a:solidFill>
                <a:latin typeface="Courier New" panose="02070309020205020404" pitchFamily="49" charset="0"/>
              </a:rPr>
              <a:t>xlabel</a:t>
            </a:r>
            <a:r>
              <a:rPr lang="en-US" sz="1900" dirty="0">
                <a:solidFill>
                  <a:srgbClr val="99FF99"/>
                </a:solidFill>
                <a:latin typeface="Courier New" panose="02070309020205020404" pitchFamily="49" charset="0"/>
              </a:rPr>
              <a:t>('Velocity (km/s)'); </a:t>
            </a:r>
            <a:r>
              <a:rPr lang="en-US" sz="1900" dirty="0" err="1">
                <a:solidFill>
                  <a:srgbClr val="99FF99"/>
                </a:solidFill>
                <a:latin typeface="Courier New" panose="02070309020205020404" pitchFamily="49" charset="0"/>
              </a:rPr>
              <a:t>ylabel</a:t>
            </a:r>
            <a:r>
              <a:rPr lang="en-US" sz="1900" dirty="0">
                <a:solidFill>
                  <a:srgbClr val="99FF99"/>
                </a:solidFill>
                <a:latin typeface="Courier New" panose="02070309020205020404" pitchFamily="49" charset="0"/>
              </a:rPr>
              <a:t>('Altitude (km)');</a:t>
            </a:r>
          </a:p>
          <a:p>
            <a:r>
              <a:rPr lang="en-US" sz="1900" dirty="0">
                <a:solidFill>
                  <a:srgbClr val="99FF99"/>
                </a:solidFill>
                <a:latin typeface="Courier New" panose="02070309020205020404" pitchFamily="49" charset="0"/>
              </a:rPr>
              <a:t>% subplot(4,2,4)</a:t>
            </a:r>
          </a:p>
          <a:p>
            <a:r>
              <a:rPr lang="en-US" sz="1900" dirty="0">
                <a:solidFill>
                  <a:srgbClr val="99FF99"/>
                </a:solidFill>
                <a:latin typeface="Courier New" panose="02070309020205020404" pitchFamily="49" charset="0"/>
              </a:rPr>
              <a:t>% plot(</a:t>
            </a:r>
            <a:r>
              <a:rPr lang="en-US" sz="1900" dirty="0" err="1">
                <a:solidFill>
                  <a:srgbClr val="99FF99"/>
                </a:solidFill>
                <a:latin typeface="Courier New" panose="02070309020205020404" pitchFamily="49" charset="0"/>
              </a:rPr>
              <a:t>Emassr</a:t>
            </a:r>
            <a:r>
              <a:rPr lang="en-US" sz="1900" dirty="0">
                <a:solidFill>
                  <a:srgbClr val="99FF99"/>
                </a:solidFill>
                <a:latin typeface="Courier New" panose="02070309020205020404" pitchFamily="49" charset="0"/>
              </a:rPr>
              <a:t>(k,:).',</a:t>
            </a:r>
            <a:r>
              <a:rPr lang="en-US" sz="1900" dirty="0" err="1">
                <a:solidFill>
                  <a:srgbClr val="99FF99"/>
                </a:solidFill>
                <a:latin typeface="Courier New" panose="02070309020205020404" pitchFamily="49" charset="0"/>
              </a:rPr>
              <a:t>Ealt</a:t>
            </a:r>
            <a:r>
              <a:rPr lang="en-US" sz="1900" dirty="0">
                <a:solidFill>
                  <a:srgbClr val="99FF99"/>
                </a:solidFill>
                <a:latin typeface="Courier New" panose="02070309020205020404" pitchFamily="49" charset="0"/>
              </a:rPr>
              <a:t>(k,:).'/1000.','-','LineWidth',2); hold on; </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xlim</a:t>
            </a:r>
            <a:r>
              <a:rPr lang="en-US" sz="1900" dirty="0">
                <a:solidFill>
                  <a:srgbClr val="99FF99"/>
                </a:solidFill>
                <a:latin typeface="Courier New" panose="02070309020205020404" pitchFamily="49" charset="0"/>
              </a:rPr>
              <a:t>([0 105]); </a:t>
            </a:r>
            <a:r>
              <a:rPr lang="en-US" sz="1900" dirty="0" err="1">
                <a:solidFill>
                  <a:srgbClr val="99FF99"/>
                </a:solidFill>
                <a:latin typeface="Courier New" panose="02070309020205020404" pitchFamily="49" charset="0"/>
              </a:rPr>
              <a:t>ylim</a:t>
            </a:r>
            <a:r>
              <a:rPr lang="en-US" sz="1900" dirty="0">
                <a:solidFill>
                  <a:srgbClr val="99FF99"/>
                </a:solidFill>
                <a:latin typeface="Courier New" panose="02070309020205020404" pitchFamily="49" charset="0"/>
              </a:rPr>
              <a:t>([0 50]); </a:t>
            </a:r>
            <a:r>
              <a:rPr lang="en-US" sz="1900" dirty="0" err="1">
                <a:solidFill>
                  <a:srgbClr val="99FF99"/>
                </a:solidFill>
                <a:latin typeface="Courier New" panose="02070309020205020404" pitchFamily="49" charset="0"/>
              </a:rPr>
              <a:t>xlabel</a:t>
            </a:r>
            <a:r>
              <a:rPr lang="en-US" sz="1900" dirty="0">
                <a:solidFill>
                  <a:srgbClr val="99FF99"/>
                </a:solidFill>
                <a:latin typeface="Courier New" panose="02070309020205020404" pitchFamily="49" charset="0"/>
              </a:rPr>
              <a:t>('Mass Remaining (%)');</a:t>
            </a:r>
          </a:p>
          <a:p>
            <a:r>
              <a:rPr lang="en-US" sz="1900" dirty="0">
                <a:solidFill>
                  <a:srgbClr val="99FF99"/>
                </a:solidFill>
                <a:latin typeface="Courier New" panose="02070309020205020404" pitchFamily="49" charset="0"/>
              </a:rPr>
              <a:t>% k = 3;</a:t>
            </a:r>
          </a:p>
          <a:p>
            <a:r>
              <a:rPr lang="en-US" sz="1900" dirty="0">
                <a:solidFill>
                  <a:srgbClr val="99FF99"/>
                </a:solidFill>
                <a:latin typeface="Courier New" panose="02070309020205020404" pitchFamily="49" charset="0"/>
              </a:rPr>
              <a:t>% subplot(4,2,5)</a:t>
            </a:r>
          </a:p>
          <a:p>
            <a:r>
              <a:rPr lang="en-US" sz="1900" dirty="0">
                <a:solidFill>
                  <a:srgbClr val="99FF99"/>
                </a:solidFill>
                <a:latin typeface="Courier New" panose="02070309020205020404" pitchFamily="49" charset="0"/>
              </a:rPr>
              <a:t>% plot(Evel(k,:).'/1000,Ealt(k,:).'/1000,'-','LineWidth',2); hold on; </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xlim</a:t>
            </a:r>
            <a:r>
              <a:rPr lang="en-US" sz="1900" dirty="0">
                <a:solidFill>
                  <a:srgbClr val="99FF99"/>
                </a:solidFill>
                <a:latin typeface="Courier New" panose="02070309020205020404" pitchFamily="49" charset="0"/>
              </a:rPr>
              <a:t>([0 22.5]); </a:t>
            </a:r>
            <a:r>
              <a:rPr lang="en-US" sz="1900" dirty="0" err="1">
                <a:solidFill>
                  <a:srgbClr val="99FF99"/>
                </a:solidFill>
                <a:latin typeface="Courier New" panose="02070309020205020404" pitchFamily="49" charset="0"/>
              </a:rPr>
              <a:t>ylim</a:t>
            </a:r>
            <a:r>
              <a:rPr lang="en-US" sz="1900" dirty="0">
                <a:solidFill>
                  <a:srgbClr val="99FF99"/>
                </a:solidFill>
                <a:latin typeface="Courier New" panose="02070309020205020404" pitchFamily="49" charset="0"/>
              </a:rPr>
              <a:t>([0 50]); </a:t>
            </a:r>
            <a:r>
              <a:rPr lang="en-US" sz="1900" dirty="0" err="1">
                <a:solidFill>
                  <a:srgbClr val="99FF99"/>
                </a:solidFill>
                <a:latin typeface="Courier New" panose="02070309020205020404" pitchFamily="49" charset="0"/>
              </a:rPr>
              <a:t>xlabel</a:t>
            </a:r>
            <a:r>
              <a:rPr lang="en-US" sz="1900" dirty="0">
                <a:solidFill>
                  <a:srgbClr val="99FF99"/>
                </a:solidFill>
                <a:latin typeface="Courier New" panose="02070309020205020404" pitchFamily="49" charset="0"/>
              </a:rPr>
              <a:t>('Velocity (km/s)'); </a:t>
            </a:r>
            <a:r>
              <a:rPr lang="en-US" sz="1900" dirty="0" err="1">
                <a:solidFill>
                  <a:srgbClr val="99FF99"/>
                </a:solidFill>
                <a:latin typeface="Courier New" panose="02070309020205020404" pitchFamily="49" charset="0"/>
              </a:rPr>
              <a:t>ylabel</a:t>
            </a:r>
            <a:r>
              <a:rPr lang="en-US" sz="1900" dirty="0">
                <a:solidFill>
                  <a:srgbClr val="99FF99"/>
                </a:solidFill>
                <a:latin typeface="Courier New" panose="02070309020205020404" pitchFamily="49" charset="0"/>
              </a:rPr>
              <a:t>('Altitude (km)');</a:t>
            </a:r>
          </a:p>
          <a:p>
            <a:r>
              <a:rPr lang="en-US" sz="1900" dirty="0">
                <a:solidFill>
                  <a:srgbClr val="99FF99"/>
                </a:solidFill>
                <a:latin typeface="Courier New" panose="02070309020205020404" pitchFamily="49" charset="0"/>
              </a:rPr>
              <a:t>% subplot(4,2,6)</a:t>
            </a:r>
          </a:p>
          <a:p>
            <a:r>
              <a:rPr lang="en-US" sz="1900" dirty="0">
                <a:solidFill>
                  <a:srgbClr val="99FF99"/>
                </a:solidFill>
                <a:latin typeface="Courier New" panose="02070309020205020404" pitchFamily="49" charset="0"/>
              </a:rPr>
              <a:t>% plot(</a:t>
            </a:r>
            <a:r>
              <a:rPr lang="en-US" sz="1900" dirty="0" err="1">
                <a:solidFill>
                  <a:srgbClr val="99FF99"/>
                </a:solidFill>
                <a:latin typeface="Courier New" panose="02070309020205020404" pitchFamily="49" charset="0"/>
              </a:rPr>
              <a:t>Emassr</a:t>
            </a:r>
            <a:r>
              <a:rPr lang="en-US" sz="1900" dirty="0">
                <a:solidFill>
                  <a:srgbClr val="99FF99"/>
                </a:solidFill>
                <a:latin typeface="Courier New" panose="02070309020205020404" pitchFamily="49" charset="0"/>
              </a:rPr>
              <a:t>(k,:).',</a:t>
            </a:r>
            <a:r>
              <a:rPr lang="en-US" sz="1900" dirty="0" err="1">
                <a:solidFill>
                  <a:srgbClr val="99FF99"/>
                </a:solidFill>
                <a:latin typeface="Courier New" panose="02070309020205020404" pitchFamily="49" charset="0"/>
              </a:rPr>
              <a:t>Ealt</a:t>
            </a:r>
            <a:r>
              <a:rPr lang="en-US" sz="1900" dirty="0">
                <a:solidFill>
                  <a:srgbClr val="99FF99"/>
                </a:solidFill>
                <a:latin typeface="Courier New" panose="02070309020205020404" pitchFamily="49" charset="0"/>
              </a:rPr>
              <a:t>(k,:).'/1000.','-','LineWidth',2); hold on; </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xlim</a:t>
            </a:r>
            <a:r>
              <a:rPr lang="en-US" sz="1900" dirty="0">
                <a:solidFill>
                  <a:srgbClr val="99FF99"/>
                </a:solidFill>
                <a:latin typeface="Courier New" panose="02070309020205020404" pitchFamily="49" charset="0"/>
              </a:rPr>
              <a:t>([0 105]); </a:t>
            </a:r>
            <a:r>
              <a:rPr lang="en-US" sz="1900" dirty="0" err="1">
                <a:solidFill>
                  <a:srgbClr val="99FF99"/>
                </a:solidFill>
                <a:latin typeface="Courier New" panose="02070309020205020404" pitchFamily="49" charset="0"/>
              </a:rPr>
              <a:t>ylim</a:t>
            </a:r>
            <a:r>
              <a:rPr lang="en-US" sz="1900" dirty="0">
                <a:solidFill>
                  <a:srgbClr val="99FF99"/>
                </a:solidFill>
                <a:latin typeface="Courier New" panose="02070309020205020404" pitchFamily="49" charset="0"/>
              </a:rPr>
              <a:t>([0 50]); </a:t>
            </a:r>
            <a:r>
              <a:rPr lang="en-US" sz="1900" dirty="0" err="1">
                <a:solidFill>
                  <a:srgbClr val="99FF99"/>
                </a:solidFill>
                <a:latin typeface="Courier New" panose="02070309020205020404" pitchFamily="49" charset="0"/>
              </a:rPr>
              <a:t>xlabel</a:t>
            </a:r>
            <a:r>
              <a:rPr lang="en-US" sz="1900" dirty="0">
                <a:solidFill>
                  <a:srgbClr val="99FF99"/>
                </a:solidFill>
                <a:latin typeface="Courier New" panose="02070309020205020404" pitchFamily="49" charset="0"/>
              </a:rPr>
              <a:t>('Mass Remaining (%)');</a:t>
            </a:r>
          </a:p>
          <a:p>
            <a:r>
              <a:rPr lang="en-US" sz="1900" dirty="0">
                <a:solidFill>
                  <a:srgbClr val="99FF99"/>
                </a:solidFill>
                <a:latin typeface="Courier New" panose="02070309020205020404" pitchFamily="49" charset="0"/>
              </a:rPr>
              <a:t>% k = 4;</a:t>
            </a:r>
          </a:p>
          <a:p>
            <a:r>
              <a:rPr lang="en-US" sz="1900" dirty="0">
                <a:solidFill>
                  <a:srgbClr val="99FF99"/>
                </a:solidFill>
                <a:latin typeface="Courier New" panose="02070309020205020404" pitchFamily="49" charset="0"/>
              </a:rPr>
              <a:t>% subplot(4,2,7)</a:t>
            </a:r>
          </a:p>
          <a:p>
            <a:r>
              <a:rPr lang="en-US" sz="1900" dirty="0">
                <a:solidFill>
                  <a:srgbClr val="99FF99"/>
                </a:solidFill>
                <a:latin typeface="Courier New" panose="02070309020205020404" pitchFamily="49" charset="0"/>
              </a:rPr>
              <a:t>% plot(Evel(k,:).'/1000,Ealt(k,:).'/1000,'-','LineWidth',2); hold on; </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xlim</a:t>
            </a:r>
            <a:r>
              <a:rPr lang="en-US" sz="1900" dirty="0">
                <a:solidFill>
                  <a:srgbClr val="99FF99"/>
                </a:solidFill>
                <a:latin typeface="Courier New" panose="02070309020205020404" pitchFamily="49" charset="0"/>
              </a:rPr>
              <a:t>([0 22.5]); </a:t>
            </a:r>
            <a:r>
              <a:rPr lang="en-US" sz="1900" dirty="0" err="1">
                <a:solidFill>
                  <a:srgbClr val="99FF99"/>
                </a:solidFill>
                <a:latin typeface="Courier New" panose="02070309020205020404" pitchFamily="49" charset="0"/>
              </a:rPr>
              <a:t>ylim</a:t>
            </a:r>
            <a:r>
              <a:rPr lang="en-US" sz="1900" dirty="0">
                <a:solidFill>
                  <a:srgbClr val="99FF99"/>
                </a:solidFill>
                <a:latin typeface="Courier New" panose="02070309020205020404" pitchFamily="49" charset="0"/>
              </a:rPr>
              <a:t>([0 50]); </a:t>
            </a:r>
            <a:r>
              <a:rPr lang="en-US" sz="1900" dirty="0" err="1">
                <a:solidFill>
                  <a:srgbClr val="99FF99"/>
                </a:solidFill>
                <a:latin typeface="Courier New" panose="02070309020205020404" pitchFamily="49" charset="0"/>
              </a:rPr>
              <a:t>xlabel</a:t>
            </a:r>
            <a:r>
              <a:rPr lang="en-US" sz="1900" dirty="0">
                <a:solidFill>
                  <a:srgbClr val="99FF99"/>
                </a:solidFill>
                <a:latin typeface="Courier New" panose="02070309020205020404" pitchFamily="49" charset="0"/>
              </a:rPr>
              <a:t>('Velocity (km/s)'); </a:t>
            </a:r>
            <a:r>
              <a:rPr lang="en-US" sz="1900" dirty="0" err="1">
                <a:solidFill>
                  <a:srgbClr val="99FF99"/>
                </a:solidFill>
                <a:latin typeface="Courier New" panose="02070309020205020404" pitchFamily="49" charset="0"/>
              </a:rPr>
              <a:t>ylabel</a:t>
            </a:r>
            <a:r>
              <a:rPr lang="en-US" sz="1900" dirty="0">
                <a:solidFill>
                  <a:srgbClr val="99FF99"/>
                </a:solidFill>
                <a:latin typeface="Courier New" panose="02070309020205020404" pitchFamily="49" charset="0"/>
              </a:rPr>
              <a:t>('Altitude (km)');</a:t>
            </a:r>
          </a:p>
          <a:p>
            <a:r>
              <a:rPr lang="en-US" sz="1900" dirty="0">
                <a:solidFill>
                  <a:srgbClr val="99FF99"/>
                </a:solidFill>
                <a:latin typeface="Courier New" panose="02070309020205020404" pitchFamily="49" charset="0"/>
              </a:rPr>
              <a:t>% subplot(4,2,8)</a:t>
            </a:r>
          </a:p>
          <a:p>
            <a:r>
              <a:rPr lang="en-US" sz="1900" dirty="0">
                <a:solidFill>
                  <a:srgbClr val="99FF99"/>
                </a:solidFill>
                <a:latin typeface="Courier New" panose="02070309020205020404" pitchFamily="49" charset="0"/>
              </a:rPr>
              <a:t>% plot(</a:t>
            </a:r>
            <a:r>
              <a:rPr lang="en-US" sz="1900" dirty="0" err="1">
                <a:solidFill>
                  <a:srgbClr val="99FF99"/>
                </a:solidFill>
                <a:latin typeface="Courier New" panose="02070309020205020404" pitchFamily="49" charset="0"/>
              </a:rPr>
              <a:t>Emassr</a:t>
            </a:r>
            <a:r>
              <a:rPr lang="en-US" sz="1900" dirty="0">
                <a:solidFill>
                  <a:srgbClr val="99FF99"/>
                </a:solidFill>
                <a:latin typeface="Courier New" panose="02070309020205020404" pitchFamily="49" charset="0"/>
              </a:rPr>
              <a:t>(k,:).',</a:t>
            </a:r>
            <a:r>
              <a:rPr lang="en-US" sz="1900" dirty="0" err="1">
                <a:solidFill>
                  <a:srgbClr val="99FF99"/>
                </a:solidFill>
                <a:latin typeface="Courier New" panose="02070309020205020404" pitchFamily="49" charset="0"/>
              </a:rPr>
              <a:t>Ealt</a:t>
            </a:r>
            <a:r>
              <a:rPr lang="en-US" sz="1900" dirty="0">
                <a:solidFill>
                  <a:srgbClr val="99FF99"/>
                </a:solidFill>
                <a:latin typeface="Courier New" panose="02070309020205020404" pitchFamily="49" charset="0"/>
              </a:rPr>
              <a:t>(k,:).'/1000.','-','LineWidth',2); hold on; </a:t>
            </a:r>
          </a:p>
          <a:p>
            <a:r>
              <a:rPr lang="en-US" sz="1900" dirty="0">
                <a:solidFill>
                  <a:srgbClr val="99FF99"/>
                </a:solidFill>
                <a:latin typeface="Courier New" panose="02070309020205020404" pitchFamily="49" charset="0"/>
              </a:rPr>
              <a:t>% </a:t>
            </a:r>
            <a:r>
              <a:rPr lang="en-US" sz="1900" dirty="0" err="1">
                <a:solidFill>
                  <a:srgbClr val="99FF99"/>
                </a:solidFill>
                <a:latin typeface="Courier New" panose="02070309020205020404" pitchFamily="49" charset="0"/>
              </a:rPr>
              <a:t>xlim</a:t>
            </a:r>
            <a:r>
              <a:rPr lang="en-US" sz="1900" dirty="0">
                <a:solidFill>
                  <a:srgbClr val="99FF99"/>
                </a:solidFill>
                <a:latin typeface="Courier New" panose="02070309020205020404" pitchFamily="49" charset="0"/>
              </a:rPr>
              <a:t>([0 105]); </a:t>
            </a:r>
            <a:r>
              <a:rPr lang="en-US" sz="1900" dirty="0" err="1">
                <a:solidFill>
                  <a:srgbClr val="99FF99"/>
                </a:solidFill>
                <a:latin typeface="Courier New" panose="02070309020205020404" pitchFamily="49" charset="0"/>
              </a:rPr>
              <a:t>ylim</a:t>
            </a:r>
            <a:r>
              <a:rPr lang="en-US" sz="1900" dirty="0">
                <a:solidFill>
                  <a:srgbClr val="99FF99"/>
                </a:solidFill>
                <a:latin typeface="Courier New" panose="02070309020205020404" pitchFamily="49" charset="0"/>
              </a:rPr>
              <a:t>([0 50]); </a:t>
            </a:r>
            <a:r>
              <a:rPr lang="en-US" sz="1900" dirty="0" err="1">
                <a:solidFill>
                  <a:srgbClr val="99FF99"/>
                </a:solidFill>
                <a:latin typeface="Courier New" panose="02070309020205020404" pitchFamily="49" charset="0"/>
              </a:rPr>
              <a:t>xlabel</a:t>
            </a:r>
            <a:r>
              <a:rPr lang="en-US" sz="1900" dirty="0">
                <a:solidFill>
                  <a:srgbClr val="99FF99"/>
                </a:solidFill>
                <a:latin typeface="Courier New" panose="02070309020205020404" pitchFamily="49" charset="0"/>
              </a:rPr>
              <a:t>('Mass Remaining (%)');</a:t>
            </a:r>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8</a:t>
            </a:fld>
            <a:endParaRPr lang="en-US"/>
          </a:p>
        </p:txBody>
      </p:sp>
    </p:spTree>
    <p:extLst>
      <p:ext uri="{BB962C8B-B14F-4D97-AF65-F5344CB8AC3E}">
        <p14:creationId xmlns:p14="http://schemas.microsoft.com/office/powerpoint/2010/main" val="3400950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05063" y="1200150"/>
            <a:ext cx="2505075" cy="3240088"/>
          </a:xfrm>
        </p:spPr>
      </p:sp>
      <p:sp>
        <p:nvSpPr>
          <p:cNvPr id="3" name="Notes Placeholder 2"/>
          <p:cNvSpPr>
            <a:spLocks noGrp="1"/>
          </p:cNvSpPr>
          <p:nvPr>
            <p:ph type="body" idx="1"/>
          </p:nvPr>
        </p:nvSpPr>
        <p:spPr/>
        <p:txBody>
          <a:bodyPr/>
          <a:lstStyle/>
          <a:p>
            <a:r>
              <a:rPr lang="en-US" sz="1900" dirty="0" err="1">
                <a:solidFill>
                  <a:srgbClr val="000000"/>
                </a:solidFill>
                <a:latin typeface="Courier New" panose="02070309020205020404" pitchFamily="49" charset="0"/>
              </a:rPr>
              <a:t>flag.vel</a:t>
            </a:r>
            <a:r>
              <a:rPr lang="en-US" sz="1900" dirty="0">
                <a:solidFill>
                  <a:srgbClr val="000000"/>
                </a:solidFill>
                <a:latin typeface="Courier New" panose="02070309020205020404" pitchFamily="49" charset="0"/>
              </a:rPr>
              <a:t>(1) = 1971; </a:t>
            </a:r>
          </a:p>
          <a:p>
            <a:r>
              <a:rPr lang="en-US" sz="1900" dirty="0" err="1">
                <a:solidFill>
                  <a:srgbClr val="000000"/>
                </a:solidFill>
                <a:latin typeface="Courier New" panose="02070309020205020404" pitchFamily="49" charset="0"/>
              </a:rPr>
              <a:t>flag.shape</a:t>
            </a:r>
            <a:r>
              <a:rPr lang="en-US" sz="1900" dirty="0">
                <a:solidFill>
                  <a:srgbClr val="000000"/>
                </a:solidFill>
                <a:latin typeface="Courier New" panose="02070309020205020404" pitchFamily="49" charset="0"/>
              </a:rPr>
              <a:t>(1) = 1.21; </a:t>
            </a:r>
          </a:p>
          <a:p>
            <a:r>
              <a:rPr lang="en-US" sz="1900" dirty="0" err="1">
                <a:solidFill>
                  <a:srgbClr val="000000"/>
                </a:solidFill>
                <a:latin typeface="Courier New" panose="02070309020205020404" pitchFamily="49" charset="0"/>
              </a:rPr>
              <a:t>flag.drag</a:t>
            </a:r>
            <a:r>
              <a:rPr lang="en-US" sz="1900" dirty="0">
                <a:solidFill>
                  <a:srgbClr val="000000"/>
                </a:solidFill>
                <a:latin typeface="Courier New" panose="02070309020205020404" pitchFamily="49" charset="0"/>
              </a:rPr>
              <a:t>(1) = 0.47; </a:t>
            </a:r>
          </a:p>
          <a:p>
            <a:r>
              <a:rPr lang="en-US" sz="1900" dirty="0" err="1">
                <a:solidFill>
                  <a:srgbClr val="000000"/>
                </a:solidFill>
                <a:latin typeface="Courier New" panose="02070309020205020404" pitchFamily="49" charset="0"/>
              </a:rPr>
              <a:t>flag.ang</a:t>
            </a:r>
            <a:r>
              <a:rPr lang="en-US" sz="1900" dirty="0">
                <a:solidFill>
                  <a:srgbClr val="000000"/>
                </a:solidFill>
                <a:latin typeface="Courier New" panose="02070309020205020404" pitchFamily="49" charset="0"/>
              </a:rPr>
              <a:t>(1) = 1971; </a:t>
            </a:r>
          </a:p>
          <a:p>
            <a:r>
              <a:rPr lang="en-US" sz="1900" dirty="0" err="1">
                <a:solidFill>
                  <a:srgbClr val="000000"/>
                </a:solidFill>
                <a:latin typeface="Courier New" panose="02070309020205020404" pitchFamily="49" charset="0"/>
              </a:rPr>
              <a:t>flag.lift</a:t>
            </a:r>
            <a:r>
              <a:rPr lang="en-US" sz="1900" dirty="0">
                <a:solidFill>
                  <a:srgbClr val="000000"/>
                </a:solidFill>
                <a:latin typeface="Courier New" panose="02070309020205020404" pitchFamily="49" charset="0"/>
              </a:rPr>
              <a:t>(1) = </a:t>
            </a:r>
            <a:r>
              <a:rPr lang="en-US" sz="1900" dirty="0">
                <a:solidFill>
                  <a:srgbClr val="000000"/>
                </a:solidFill>
                <a:latin typeface="Courier New" panose="02070309020205020404" pitchFamily="49" charset="0"/>
              </a:rPr>
              <a:t>0.01</a:t>
            </a:r>
            <a:r>
              <a:rPr lang="en-US" sz="1900" dirty="0">
                <a:solidFill>
                  <a:srgbClr val="000000"/>
                </a:solidFill>
                <a:latin typeface="Courier New" panose="02070309020205020404" pitchFamily="49" charset="0"/>
              </a:rPr>
              <a:t>;</a:t>
            </a:r>
          </a:p>
          <a:p>
            <a:r>
              <a:rPr lang="en-US" sz="1900" dirty="0" err="1">
                <a:solidFill>
                  <a:srgbClr val="000000"/>
                </a:solidFill>
                <a:latin typeface="Courier New" panose="02070309020205020404" pitchFamily="49" charset="0"/>
              </a:rPr>
              <a:t>flag.mass</a:t>
            </a:r>
            <a:r>
              <a:rPr lang="en-US" sz="1900" dirty="0">
                <a:solidFill>
                  <a:srgbClr val="000000"/>
                </a:solidFill>
                <a:latin typeface="Courier New" panose="02070309020205020404" pitchFamily="49" charset="0"/>
              </a:rPr>
              <a:t>(1) = 1971;</a:t>
            </a:r>
          </a:p>
          <a:p>
            <a:r>
              <a:rPr lang="en-US" sz="1900" dirty="0" err="1">
                <a:solidFill>
                  <a:srgbClr val="000000"/>
                </a:solidFill>
                <a:latin typeface="Courier New" panose="02070309020205020404" pitchFamily="49" charset="0"/>
              </a:rPr>
              <a:t>flag.htc</a:t>
            </a:r>
            <a:r>
              <a:rPr lang="en-US" sz="1900" dirty="0">
                <a:solidFill>
                  <a:srgbClr val="000000"/>
                </a:solidFill>
                <a:latin typeface="Courier New" panose="02070309020205020404" pitchFamily="49" charset="0"/>
              </a:rPr>
              <a:t>(1) = 0.02;</a:t>
            </a:r>
          </a:p>
          <a:p>
            <a:r>
              <a:rPr lang="en-US" sz="1900" dirty="0" err="1">
                <a:solidFill>
                  <a:srgbClr val="000000"/>
                </a:solidFill>
                <a:latin typeface="Courier New" panose="02070309020205020404" pitchFamily="49" charset="0"/>
              </a:rPr>
              <a:t>flag.hoa</a:t>
            </a:r>
            <a:r>
              <a:rPr lang="en-US" sz="1900" dirty="0">
                <a:solidFill>
                  <a:srgbClr val="000000"/>
                </a:solidFill>
                <a:latin typeface="Courier New" panose="02070309020205020404" pitchFamily="49" charset="0"/>
              </a:rPr>
              <a:t>(1) = 5e6; </a:t>
            </a:r>
          </a:p>
          <a:p>
            <a:r>
              <a:rPr lang="en-US" sz="1900" dirty="0" err="1">
                <a:solidFill>
                  <a:srgbClr val="000000"/>
                </a:solidFill>
                <a:latin typeface="Courier New" panose="02070309020205020404" pitchFamily="49" charset="0"/>
              </a:rPr>
              <a:t>flag.zrho</a:t>
            </a:r>
            <a:r>
              <a:rPr lang="en-US" sz="1900" dirty="0">
                <a:solidFill>
                  <a:srgbClr val="000000"/>
                </a:solidFill>
                <a:latin typeface="Courier New" panose="02070309020205020404" pitchFamily="49" charset="0"/>
              </a:rPr>
              <a:t>(1) = 1; </a:t>
            </a:r>
          </a:p>
          <a:p>
            <a:pPr defTabSz="966612">
              <a:defRPr/>
            </a:pPr>
            <a:endParaRPr lang="en-US" sz="1900" b="1" dirty="0">
              <a:solidFill>
                <a:srgbClr val="000000"/>
              </a:solidFill>
              <a:latin typeface="Courier New" panose="02070309020205020404" pitchFamily="49" charset="0"/>
            </a:endParaRPr>
          </a:p>
          <a:p>
            <a:pPr defTabSz="966612">
              <a:defRPr/>
            </a:pPr>
            <a:endParaRPr lang="en-US" sz="1900" dirty="0">
              <a:solidFill>
                <a:srgbClr val="000000"/>
              </a:solidFill>
              <a:latin typeface="Courier New" panose="02070309020205020404" pitchFamily="49" charset="0"/>
            </a:endParaRPr>
          </a:p>
          <a:p>
            <a:pPr defTabSz="966612">
              <a:defRPr/>
            </a:pPr>
            <a:r>
              <a:rPr lang="en-US" sz="1900" dirty="0">
                <a:solidFill>
                  <a:srgbClr val="000000"/>
                </a:solidFill>
                <a:latin typeface="Courier New" panose="02070309020205020404" pitchFamily="49" charset="0"/>
              </a:rPr>
              <a:t>FLAVRS = load(</a:t>
            </a:r>
            <a:r>
              <a:rPr lang="en-US" sz="1900" dirty="0">
                <a:solidFill>
                  <a:srgbClr val="DE7D00"/>
                </a:solidFill>
                <a:latin typeface="Courier New" panose="02070309020205020404" pitchFamily="49" charset="0"/>
              </a:rPr>
              <a:t>'ProjPop_TerrestrialAnalog_v4_FLAVRSM.mat'</a:t>
            </a:r>
            <a:r>
              <a:rPr lang="en-US" sz="1900" dirty="0">
                <a:solidFill>
                  <a:srgbClr val="000000"/>
                </a:solidFill>
                <a:latin typeface="Courier New" panose="02070309020205020404" pitchFamily="49" charset="0"/>
              </a:rPr>
              <a:t>); </a:t>
            </a:r>
            <a:r>
              <a:rPr lang="en-US" sz="1900" dirty="0">
                <a:solidFill>
                  <a:srgbClr val="99FF99"/>
                </a:solidFill>
                <a:latin typeface="Courier New" panose="02070309020205020404" pitchFamily="49" charset="0"/>
              </a:rPr>
              <a:t>% Terrestrial Analog Pop (correct densities)</a:t>
            </a:r>
          </a:p>
          <a:p>
            <a:pPr defTabSz="966612">
              <a:defRPr/>
            </a:pPr>
            <a:r>
              <a:rPr lang="en-US" sz="1900" dirty="0">
                <a:solidFill>
                  <a:srgbClr val="000000"/>
                </a:solidFill>
                <a:latin typeface="Courier New" panose="02070309020205020404" pitchFamily="49" charset="0"/>
              </a:rPr>
              <a:t>FLAVRS = FLAVRS.FLAVRS;</a:t>
            </a:r>
            <a:endParaRPr lang="en-US" sz="1900" dirty="0">
              <a:solidFill>
                <a:srgbClr val="99FF99"/>
              </a:solidFill>
              <a:latin typeface="Courier New" panose="02070309020205020404" pitchFamily="49" charset="0"/>
            </a:endParaRPr>
          </a:p>
          <a:p>
            <a:endParaRPr lang="en-US" dirty="0"/>
          </a:p>
          <a:p>
            <a:endParaRPr lang="en-US" dirty="0"/>
          </a:p>
          <a:p>
            <a:r>
              <a:rPr lang="en-US" sz="1900" dirty="0">
                <a:solidFill>
                  <a:srgbClr val="000000"/>
                </a:solidFill>
                <a:latin typeface="Courier New" panose="02070309020205020404" pitchFamily="49" charset="0"/>
              </a:rPr>
              <a:t>plot(</a:t>
            </a:r>
            <a:r>
              <a:rPr lang="en-US" sz="1900" dirty="0" err="1">
                <a:solidFill>
                  <a:srgbClr val="000000"/>
                </a:solidFill>
                <a:latin typeface="Courier New" panose="02070309020205020404" pitchFamily="49" charset="0"/>
              </a:rPr>
              <a:t>Epanfact</a:t>
            </a:r>
            <a:r>
              <a:rPr lang="en-US" sz="1900" dirty="0">
                <a:solidFill>
                  <a:srgbClr val="000000"/>
                </a:solidFill>
                <a:latin typeface="Courier New" panose="02070309020205020404" pitchFamily="49" charset="0"/>
              </a:rPr>
              <a:t>.',</a:t>
            </a:r>
            <a:r>
              <a:rPr lang="en-US" sz="1900" dirty="0" err="1">
                <a:solidFill>
                  <a:srgbClr val="000000"/>
                </a:solidFill>
                <a:latin typeface="Courier New" panose="02070309020205020404" pitchFamily="49" charset="0"/>
              </a:rPr>
              <a:t>Ealt</a:t>
            </a:r>
            <a:r>
              <a:rPr lang="en-US" sz="1900" dirty="0">
                <a:solidFill>
                  <a:srgbClr val="000000"/>
                </a:solidFill>
                <a:latin typeface="Courier New" panose="02070309020205020404" pitchFamily="49" charset="0"/>
              </a:rPr>
              <a:t>.'/1000,</a:t>
            </a:r>
            <a:r>
              <a:rPr lang="en-US" sz="1900" dirty="0">
                <a:solidFill>
                  <a:srgbClr val="DE7D00"/>
                </a:solidFill>
                <a:latin typeface="Courier New" panose="02070309020205020404" pitchFamily="49" charset="0"/>
              </a:rPr>
              <a:t>'LineWidth'</a:t>
            </a:r>
            <a:r>
              <a:rPr lang="en-US" sz="1900" dirty="0">
                <a:solidFill>
                  <a:srgbClr val="000000"/>
                </a:solidFill>
                <a:latin typeface="Courier New" panose="02070309020205020404" pitchFamily="49" charset="0"/>
              </a:rPr>
              <a:t>,2); hold </a:t>
            </a:r>
            <a:r>
              <a:rPr lang="en-US" sz="1900" dirty="0">
                <a:solidFill>
                  <a:srgbClr val="DE7D00"/>
                </a:solidFill>
                <a:latin typeface="Courier New" panose="02070309020205020404" pitchFamily="49" charset="0"/>
              </a:rPr>
              <a:t>on</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xlabel</a:t>
            </a:r>
            <a:r>
              <a:rPr lang="en-US" sz="1900" dirty="0">
                <a:solidFill>
                  <a:srgbClr val="000000"/>
                </a:solidFill>
                <a:latin typeface="Courier New" panose="02070309020205020404" pitchFamily="49" charset="0"/>
              </a:rPr>
              <a:t>(</a:t>
            </a:r>
            <a:r>
              <a:rPr lang="en-US" sz="1900" dirty="0">
                <a:solidFill>
                  <a:srgbClr val="DE7D00"/>
                </a:solidFill>
                <a:latin typeface="Courier New" panose="02070309020205020404" pitchFamily="49" charset="0"/>
              </a:rPr>
              <a:t>'Pancake Factor (</a:t>
            </a:r>
            <a:r>
              <a:rPr lang="en-US" sz="1900" dirty="0" err="1">
                <a:solidFill>
                  <a:srgbClr val="DE7D00"/>
                </a:solidFill>
                <a:latin typeface="Courier New" panose="02070309020205020404" pitchFamily="49" charset="0"/>
              </a:rPr>
              <a:t>Lz</a:t>
            </a:r>
            <a:r>
              <a:rPr lang="en-US" sz="1900" dirty="0">
                <a:solidFill>
                  <a:srgbClr val="DE7D00"/>
                </a:solidFill>
                <a:latin typeface="Courier New" panose="02070309020205020404" pitchFamily="49" charset="0"/>
              </a:rPr>
              <a:t>/L0)'</a:t>
            </a:r>
            <a:r>
              <a:rPr lang="en-US" sz="1900" dirty="0">
                <a:solidFill>
                  <a:srgbClr val="000000"/>
                </a:solidFill>
                <a:latin typeface="Courier New" panose="02070309020205020404" pitchFamily="49" charset="0"/>
              </a:rPr>
              <a:t>); </a:t>
            </a:r>
            <a:r>
              <a:rPr lang="en-US" sz="1900" dirty="0" err="1">
                <a:solidFill>
                  <a:srgbClr val="000000"/>
                </a:solidFill>
                <a:latin typeface="Courier New" panose="02070309020205020404" pitchFamily="49" charset="0"/>
              </a:rPr>
              <a:t>xlim</a:t>
            </a:r>
            <a:r>
              <a:rPr lang="en-US" sz="1900" dirty="0">
                <a:solidFill>
                  <a:srgbClr val="000000"/>
                </a:solidFill>
                <a:latin typeface="Courier New" panose="02070309020205020404" pitchFamily="49" charset="0"/>
              </a:rPr>
              <a:t>([0 25]); </a:t>
            </a:r>
            <a:r>
              <a:rPr lang="en-US" sz="1900" dirty="0" err="1">
                <a:solidFill>
                  <a:srgbClr val="000000"/>
                </a:solidFill>
                <a:latin typeface="Courier New" panose="02070309020205020404" pitchFamily="49" charset="0"/>
              </a:rPr>
              <a:t>ylim</a:t>
            </a:r>
            <a:r>
              <a:rPr lang="en-US" sz="1900" dirty="0">
                <a:solidFill>
                  <a:srgbClr val="000000"/>
                </a:solidFill>
                <a:latin typeface="Courier New" panose="02070309020205020404" pitchFamily="49" charset="0"/>
              </a:rPr>
              <a:t>([0 200]); </a:t>
            </a:r>
            <a:r>
              <a:rPr lang="en-US" sz="1900" dirty="0" err="1">
                <a:solidFill>
                  <a:srgbClr val="000000"/>
                </a:solidFill>
                <a:latin typeface="Courier New" panose="02070309020205020404" pitchFamily="49" charset="0"/>
              </a:rPr>
              <a:t>ylim</a:t>
            </a:r>
            <a:r>
              <a:rPr lang="en-US" sz="1900" dirty="0">
                <a:solidFill>
                  <a:srgbClr val="000000"/>
                </a:solidFill>
                <a:latin typeface="Courier New" panose="02070309020205020404" pitchFamily="49" charset="0"/>
              </a:rPr>
              <a:t>([0 100]);</a:t>
            </a:r>
          </a:p>
          <a:p>
            <a:endParaRPr lang="en-US" b="0" i="0" u="none" strike="noStrike" baseline="0" dirty="0"/>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9</a:t>
            </a:fld>
            <a:endParaRPr lang="en-US"/>
          </a:p>
        </p:txBody>
      </p:sp>
    </p:spTree>
    <p:extLst>
      <p:ext uri="{BB962C8B-B14F-4D97-AF65-F5344CB8AC3E}">
        <p14:creationId xmlns:p14="http://schemas.microsoft.com/office/powerpoint/2010/main" val="4107124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05063" y="1200150"/>
            <a:ext cx="2505075" cy="3240088"/>
          </a:xfrm>
        </p:spPr>
      </p:sp>
      <p:sp>
        <p:nvSpPr>
          <p:cNvPr id="3" name="Notes Placeholder 2"/>
          <p:cNvSpPr>
            <a:spLocks noGrp="1"/>
          </p:cNvSpPr>
          <p:nvPr>
            <p:ph type="body" idx="1"/>
          </p:nvPr>
        </p:nvSpPr>
        <p:spPr/>
        <p:txBody>
          <a:bodyPr/>
          <a:lstStyle/>
          <a:p>
            <a:r>
              <a:rPr lang="en-US" sz="1900" dirty="0" err="1">
                <a:solidFill>
                  <a:srgbClr val="000000"/>
                </a:solidFill>
                <a:latin typeface="Courier New" panose="02070309020205020404" pitchFamily="49" charset="0"/>
              </a:rPr>
              <a:t>flag.vel</a:t>
            </a:r>
            <a:r>
              <a:rPr lang="en-US" sz="1900" dirty="0">
                <a:solidFill>
                  <a:srgbClr val="000000"/>
                </a:solidFill>
                <a:latin typeface="Courier New" panose="02070309020205020404" pitchFamily="49" charset="0"/>
              </a:rPr>
              <a:t>(1) = 1971; </a:t>
            </a:r>
          </a:p>
          <a:p>
            <a:r>
              <a:rPr lang="en-US" sz="1900" dirty="0" err="1">
                <a:solidFill>
                  <a:srgbClr val="000000"/>
                </a:solidFill>
                <a:latin typeface="Courier New" panose="02070309020205020404" pitchFamily="49" charset="0"/>
              </a:rPr>
              <a:t>flag.shape</a:t>
            </a:r>
            <a:r>
              <a:rPr lang="en-US" sz="1900" dirty="0">
                <a:solidFill>
                  <a:srgbClr val="000000"/>
                </a:solidFill>
                <a:latin typeface="Courier New" panose="02070309020205020404" pitchFamily="49" charset="0"/>
              </a:rPr>
              <a:t>(1) = 1.21; </a:t>
            </a:r>
          </a:p>
          <a:p>
            <a:r>
              <a:rPr lang="en-US" sz="1900" dirty="0" err="1">
                <a:solidFill>
                  <a:srgbClr val="000000"/>
                </a:solidFill>
                <a:latin typeface="Courier New" panose="02070309020205020404" pitchFamily="49" charset="0"/>
              </a:rPr>
              <a:t>flag.drag</a:t>
            </a:r>
            <a:r>
              <a:rPr lang="en-US" sz="1900" dirty="0">
                <a:solidFill>
                  <a:srgbClr val="000000"/>
                </a:solidFill>
                <a:latin typeface="Courier New" panose="02070309020205020404" pitchFamily="49" charset="0"/>
              </a:rPr>
              <a:t>(1) = 0.47; </a:t>
            </a:r>
          </a:p>
          <a:p>
            <a:r>
              <a:rPr lang="en-US" sz="1900" dirty="0" err="1">
                <a:solidFill>
                  <a:srgbClr val="000000"/>
                </a:solidFill>
                <a:latin typeface="Courier New" panose="02070309020205020404" pitchFamily="49" charset="0"/>
              </a:rPr>
              <a:t>flag.ang</a:t>
            </a:r>
            <a:r>
              <a:rPr lang="en-US" sz="1900" dirty="0">
                <a:solidFill>
                  <a:srgbClr val="000000"/>
                </a:solidFill>
                <a:latin typeface="Courier New" panose="02070309020205020404" pitchFamily="49" charset="0"/>
              </a:rPr>
              <a:t>(1) = 1971; </a:t>
            </a:r>
          </a:p>
          <a:p>
            <a:r>
              <a:rPr lang="en-US" sz="1900" dirty="0" err="1">
                <a:solidFill>
                  <a:srgbClr val="000000"/>
                </a:solidFill>
                <a:latin typeface="Courier New" panose="02070309020205020404" pitchFamily="49" charset="0"/>
              </a:rPr>
              <a:t>flag.lift</a:t>
            </a:r>
            <a:r>
              <a:rPr lang="en-US" sz="1900" dirty="0">
                <a:solidFill>
                  <a:srgbClr val="000000"/>
                </a:solidFill>
                <a:latin typeface="Courier New" panose="02070309020205020404" pitchFamily="49" charset="0"/>
              </a:rPr>
              <a:t>(1) = </a:t>
            </a:r>
            <a:r>
              <a:rPr lang="en-US" sz="1900" dirty="0">
                <a:solidFill>
                  <a:srgbClr val="000000"/>
                </a:solidFill>
                <a:latin typeface="Courier New" panose="02070309020205020404" pitchFamily="49" charset="0"/>
              </a:rPr>
              <a:t>0.01</a:t>
            </a:r>
            <a:r>
              <a:rPr lang="en-US" sz="1900" dirty="0">
                <a:solidFill>
                  <a:srgbClr val="000000"/>
                </a:solidFill>
                <a:latin typeface="Courier New" panose="02070309020205020404" pitchFamily="49" charset="0"/>
              </a:rPr>
              <a:t>;</a:t>
            </a:r>
          </a:p>
          <a:p>
            <a:r>
              <a:rPr lang="en-US" sz="1900" dirty="0" err="1">
                <a:solidFill>
                  <a:srgbClr val="000000"/>
                </a:solidFill>
                <a:latin typeface="Courier New" panose="02070309020205020404" pitchFamily="49" charset="0"/>
              </a:rPr>
              <a:t>flag.mass</a:t>
            </a:r>
            <a:r>
              <a:rPr lang="en-US" sz="1900" dirty="0">
                <a:solidFill>
                  <a:srgbClr val="000000"/>
                </a:solidFill>
                <a:latin typeface="Courier New" panose="02070309020205020404" pitchFamily="49" charset="0"/>
              </a:rPr>
              <a:t>(1) = 1971;</a:t>
            </a:r>
          </a:p>
          <a:p>
            <a:r>
              <a:rPr lang="en-US" sz="1900" dirty="0" err="1">
                <a:solidFill>
                  <a:srgbClr val="000000"/>
                </a:solidFill>
                <a:latin typeface="Courier New" panose="02070309020205020404" pitchFamily="49" charset="0"/>
              </a:rPr>
              <a:t>flag.htc</a:t>
            </a:r>
            <a:r>
              <a:rPr lang="en-US" sz="1900" dirty="0">
                <a:solidFill>
                  <a:srgbClr val="000000"/>
                </a:solidFill>
                <a:latin typeface="Courier New" panose="02070309020205020404" pitchFamily="49" charset="0"/>
              </a:rPr>
              <a:t>(1) = 0.02;</a:t>
            </a:r>
          </a:p>
          <a:p>
            <a:r>
              <a:rPr lang="en-US" sz="1900" dirty="0" err="1">
                <a:solidFill>
                  <a:srgbClr val="000000"/>
                </a:solidFill>
                <a:latin typeface="Courier New" panose="02070309020205020404" pitchFamily="49" charset="0"/>
              </a:rPr>
              <a:t>flag.hoa</a:t>
            </a:r>
            <a:r>
              <a:rPr lang="en-US" sz="1900" dirty="0">
                <a:solidFill>
                  <a:srgbClr val="000000"/>
                </a:solidFill>
                <a:latin typeface="Courier New" panose="02070309020205020404" pitchFamily="49" charset="0"/>
              </a:rPr>
              <a:t>(1) = 5e6; </a:t>
            </a:r>
          </a:p>
          <a:p>
            <a:r>
              <a:rPr lang="en-US" sz="1900" dirty="0" err="1">
                <a:solidFill>
                  <a:srgbClr val="000000"/>
                </a:solidFill>
                <a:latin typeface="Courier New" panose="02070309020205020404" pitchFamily="49" charset="0"/>
              </a:rPr>
              <a:t>flag.zrho</a:t>
            </a:r>
            <a:r>
              <a:rPr lang="en-US" sz="1900" dirty="0">
                <a:solidFill>
                  <a:srgbClr val="000000"/>
                </a:solidFill>
                <a:latin typeface="Courier New" panose="02070309020205020404" pitchFamily="49" charset="0"/>
              </a:rPr>
              <a:t>(1) = 1; </a:t>
            </a:r>
          </a:p>
          <a:p>
            <a:pPr defTabSz="966612">
              <a:defRPr/>
            </a:pPr>
            <a:endParaRPr lang="en-US" sz="1300" dirty="0">
              <a:solidFill>
                <a:srgbClr val="000000"/>
              </a:solidFill>
              <a:latin typeface="Courier New" panose="02070309020205020404" pitchFamily="49" charset="0"/>
            </a:endParaRPr>
          </a:p>
          <a:p>
            <a:pPr defTabSz="966612">
              <a:defRPr/>
            </a:pPr>
            <a:r>
              <a:rPr lang="en-US" sz="1300" dirty="0">
                <a:solidFill>
                  <a:srgbClr val="000000"/>
                </a:solidFill>
                <a:latin typeface="Courier New" panose="02070309020205020404" pitchFamily="49" charset="0"/>
              </a:rPr>
              <a:t>FLAVRS = load(</a:t>
            </a:r>
            <a:r>
              <a:rPr lang="en-US" sz="1300" dirty="0">
                <a:solidFill>
                  <a:srgbClr val="DE7D00"/>
                </a:solidFill>
                <a:latin typeface="Courier New" panose="02070309020205020404" pitchFamily="49" charset="0"/>
              </a:rPr>
              <a:t>'ProjPop_10m-10km_allrho_10-40kms_45.mat'</a:t>
            </a:r>
            <a:r>
              <a:rPr lang="en-US" sz="1300" dirty="0">
                <a:solidFill>
                  <a:srgbClr val="000000"/>
                </a:solidFill>
                <a:latin typeface="Courier New" panose="02070309020205020404" pitchFamily="49" charset="0"/>
              </a:rPr>
              <a:t>); </a:t>
            </a:r>
            <a:r>
              <a:rPr lang="en-US" sz="1300" dirty="0">
                <a:solidFill>
                  <a:srgbClr val="99FF99"/>
                </a:solidFill>
                <a:latin typeface="Courier New" panose="02070309020205020404" pitchFamily="49" charset="0"/>
              </a:rPr>
              <a:t>% Array 2, ablation (population 1)</a:t>
            </a:r>
          </a:p>
          <a:p>
            <a:r>
              <a:rPr lang="en-US" sz="1300" dirty="0">
                <a:solidFill>
                  <a:srgbClr val="000000"/>
                </a:solidFill>
                <a:latin typeface="Courier New" panose="02070309020205020404" pitchFamily="49" charset="0"/>
              </a:rPr>
              <a:t>FLAVRS = FLAVRS.FLAVRS;</a:t>
            </a:r>
          </a:p>
          <a:p>
            <a:r>
              <a:rPr lang="en-US" sz="1300" dirty="0">
                <a:solidFill>
                  <a:srgbClr val="000000"/>
                </a:solidFill>
                <a:latin typeface="Courier New" panose="02070309020205020404" pitchFamily="49" charset="0"/>
              </a:rPr>
              <a:t>FLAVRS(:,3) = FLAVRS(:,11); </a:t>
            </a:r>
            <a:r>
              <a:rPr lang="en-US" sz="1300" dirty="0">
                <a:solidFill>
                  <a:srgbClr val="99FF99"/>
                </a:solidFill>
                <a:latin typeface="Courier New" panose="02070309020205020404" pitchFamily="49" charset="0"/>
              </a:rPr>
              <a:t>% correct for FLAVRSM angle change up</a:t>
            </a:r>
          </a:p>
          <a:p>
            <a:endParaRPr lang="en-US" dirty="0"/>
          </a:p>
          <a:p>
            <a:r>
              <a:rPr lang="en-US" sz="1300" dirty="0">
                <a:solidFill>
                  <a:srgbClr val="000000"/>
                </a:solidFill>
                <a:latin typeface="Courier New" panose="02070309020205020404" pitchFamily="49" charset="0"/>
              </a:rPr>
              <a:t>figure(12)</a:t>
            </a:r>
          </a:p>
          <a:p>
            <a:r>
              <a:rPr lang="en-US" sz="1300" dirty="0">
                <a:solidFill>
                  <a:srgbClr val="00FFFF"/>
                </a:solidFill>
                <a:latin typeface="Courier New" panose="02070309020205020404" pitchFamily="49" charset="0"/>
              </a:rPr>
              <a:t>for</a:t>
            </a:r>
            <a:r>
              <a:rPr lang="en-US" sz="1300" dirty="0">
                <a:solidFill>
                  <a:srgbClr val="000000"/>
                </a:solidFill>
                <a:latin typeface="Courier New" panose="02070309020205020404" pitchFamily="49" charset="0"/>
              </a:rPr>
              <a:t> k = 1:n.projectiles  </a:t>
            </a:r>
          </a:p>
          <a:p>
            <a:r>
              <a:rPr lang="en-US" sz="1300" dirty="0">
                <a:solidFill>
                  <a:srgbClr val="000000"/>
                </a:solidFill>
                <a:latin typeface="Courier New" panose="02070309020205020404" pitchFamily="49" charset="0"/>
              </a:rPr>
              <a:t>subplot(3,2,1);plot(</a:t>
            </a:r>
            <a:r>
              <a:rPr lang="en-US" sz="1300" dirty="0" err="1">
                <a:solidFill>
                  <a:srgbClr val="000000"/>
                </a:solidFill>
                <a:latin typeface="Courier New" panose="02070309020205020404" pitchFamily="49" charset="0"/>
              </a:rPr>
              <a:t>Mvel</a:t>
            </a:r>
            <a:r>
              <a:rPr lang="en-US" sz="1300" dirty="0">
                <a:solidFill>
                  <a:srgbClr val="000000"/>
                </a:solidFill>
                <a:latin typeface="Courier New" panose="02070309020205020404" pitchFamily="49" charset="0"/>
              </a:rPr>
              <a:t>(k,:)/1000,Malt(k,:)/1000,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ylabel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'Altitude (km)'</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'Velocity (km/s)'</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40]);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([0 150]);  </a:t>
            </a:r>
          </a:p>
          <a:p>
            <a:r>
              <a:rPr lang="en-US" sz="1300" dirty="0">
                <a:solidFill>
                  <a:srgbClr val="000000"/>
                </a:solidFill>
                <a:latin typeface="Courier New" panose="02070309020205020404" pitchFamily="49" charset="0"/>
              </a:rPr>
              <a:t>subplot(3,2,2);plot(</a:t>
            </a:r>
            <a:r>
              <a:rPr lang="en-US" sz="1300" dirty="0" err="1">
                <a:solidFill>
                  <a:srgbClr val="000000"/>
                </a:solidFill>
                <a:latin typeface="Courier New" panose="02070309020205020404" pitchFamily="49" charset="0"/>
              </a:rPr>
              <a:t>Mmassr</a:t>
            </a:r>
            <a:r>
              <a:rPr lang="en-US" sz="1300" dirty="0">
                <a:solidFill>
                  <a:srgbClr val="000000"/>
                </a:solidFill>
                <a:latin typeface="Courier New" panose="02070309020205020404" pitchFamily="49" charset="0"/>
              </a:rPr>
              <a:t>(k,:),Malt(k,:)/1000,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'Mass Remaining (%)'</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([0 100]);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([0 200]); </a:t>
            </a:r>
          </a:p>
          <a:p>
            <a:r>
              <a:rPr lang="en-US" sz="1300" dirty="0">
                <a:solidFill>
                  <a:srgbClr val="000000"/>
                </a:solidFill>
                <a:latin typeface="Courier New" panose="02070309020205020404" pitchFamily="49" charset="0"/>
              </a:rPr>
              <a:t>subplot(3,2,3);plot(Evel(k,:)/1000,Ealt(k,:)/1000,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ylabel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'Altitude (km)'</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'Velocity (km/s)'</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40]);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([0 150]); </a:t>
            </a:r>
          </a:p>
          <a:p>
            <a:r>
              <a:rPr lang="en-US" sz="1300" dirty="0">
                <a:solidFill>
                  <a:srgbClr val="000000"/>
                </a:solidFill>
                <a:latin typeface="Courier New" panose="02070309020205020404" pitchFamily="49" charset="0"/>
              </a:rPr>
              <a:t>subplot(3,2,4);plot(</a:t>
            </a:r>
            <a:r>
              <a:rPr lang="en-US" sz="1300" dirty="0" err="1">
                <a:solidFill>
                  <a:srgbClr val="000000"/>
                </a:solidFill>
                <a:latin typeface="Courier New" panose="02070309020205020404" pitchFamily="49" charset="0"/>
              </a:rPr>
              <a:t>Emassr</a:t>
            </a:r>
            <a:r>
              <a:rPr lang="en-US" sz="1300" dirty="0">
                <a:solidFill>
                  <a:srgbClr val="000000"/>
                </a:solidFill>
                <a:latin typeface="Courier New" panose="02070309020205020404" pitchFamily="49" charset="0"/>
              </a:rPr>
              <a:t>(k,:),</a:t>
            </a:r>
            <a:r>
              <a:rPr lang="en-US" sz="1300" dirty="0" err="1">
                <a:solidFill>
                  <a:srgbClr val="000000"/>
                </a:solidFill>
                <a:latin typeface="Courier New" panose="02070309020205020404" pitchFamily="49" charset="0"/>
              </a:rPr>
              <a:t>Ealt</a:t>
            </a:r>
            <a:r>
              <a:rPr lang="en-US" sz="1300" dirty="0">
                <a:solidFill>
                  <a:srgbClr val="000000"/>
                </a:solidFill>
                <a:latin typeface="Courier New" panose="02070309020205020404" pitchFamily="49" charset="0"/>
              </a:rPr>
              <a: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'Mass Remaining (%)'</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([0 100]);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([0 200]); </a:t>
            </a:r>
          </a:p>
          <a:p>
            <a:r>
              <a:rPr lang="en-US" sz="1300" dirty="0">
                <a:solidFill>
                  <a:srgbClr val="000000"/>
                </a:solidFill>
                <a:latin typeface="Courier New" panose="02070309020205020404" pitchFamily="49" charset="0"/>
              </a:rPr>
              <a:t>subplot(3,2,5);plot(</a:t>
            </a:r>
            <a:r>
              <a:rPr lang="en-US" sz="1300" dirty="0" err="1">
                <a:solidFill>
                  <a:srgbClr val="000000"/>
                </a:solidFill>
                <a:latin typeface="Courier New" panose="02070309020205020404" pitchFamily="49" charset="0"/>
              </a:rPr>
              <a:t>Vvel</a:t>
            </a:r>
            <a:r>
              <a:rPr lang="en-US" sz="1300" dirty="0">
                <a:solidFill>
                  <a:srgbClr val="000000"/>
                </a:solidFill>
                <a:latin typeface="Courier New" panose="02070309020205020404" pitchFamily="49" charset="0"/>
              </a:rPr>
              <a:t>(k,:)/1000,Valt(k,:)/1000,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ylabel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'Altitude (km)'</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'Velocity (km/s)'</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40]);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([0 150]); </a:t>
            </a:r>
          </a:p>
          <a:p>
            <a:r>
              <a:rPr lang="en-US" sz="1300" dirty="0">
                <a:solidFill>
                  <a:srgbClr val="000000"/>
                </a:solidFill>
                <a:latin typeface="Courier New" panose="02070309020205020404" pitchFamily="49" charset="0"/>
              </a:rPr>
              <a:t>subplot(3,2,6);plot(</a:t>
            </a:r>
            <a:r>
              <a:rPr lang="en-US" sz="1300" dirty="0" err="1">
                <a:solidFill>
                  <a:srgbClr val="000000"/>
                </a:solidFill>
                <a:latin typeface="Courier New" panose="02070309020205020404" pitchFamily="49" charset="0"/>
              </a:rPr>
              <a:t>Vmassr</a:t>
            </a:r>
            <a:r>
              <a:rPr lang="en-US" sz="1300" dirty="0">
                <a:solidFill>
                  <a:srgbClr val="000000"/>
                </a:solidFill>
                <a:latin typeface="Courier New" panose="02070309020205020404" pitchFamily="49" charset="0"/>
              </a:rPr>
              <a:t>(k,:),</a:t>
            </a:r>
            <a:r>
              <a:rPr lang="en-US" sz="1300" dirty="0" err="1">
                <a:solidFill>
                  <a:srgbClr val="000000"/>
                </a:solidFill>
                <a:latin typeface="Courier New" panose="02070309020205020404" pitchFamily="49" charset="0"/>
              </a:rPr>
              <a:t>Valt</a:t>
            </a:r>
            <a:r>
              <a:rPr lang="en-US" sz="1300" dirty="0">
                <a:solidFill>
                  <a:srgbClr val="000000"/>
                </a:solidFill>
                <a:latin typeface="Courier New" panose="02070309020205020404" pitchFamily="49" charset="0"/>
              </a:rPr>
              <a: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'Mass Remaining (%)'</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([0 100]);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([0 200]); </a:t>
            </a:r>
          </a:p>
          <a:p>
            <a:r>
              <a:rPr lang="en-US" sz="1300" dirty="0">
                <a:solidFill>
                  <a:srgbClr val="00FFFF"/>
                </a:solidFill>
                <a:latin typeface="Courier New" panose="02070309020205020404" pitchFamily="49" charset="0"/>
              </a:rPr>
              <a:t>end</a:t>
            </a:r>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10</a:t>
            </a:fld>
            <a:endParaRPr lang="en-US"/>
          </a:p>
        </p:txBody>
      </p:sp>
    </p:spTree>
    <p:extLst>
      <p:ext uri="{BB962C8B-B14F-4D97-AF65-F5344CB8AC3E}">
        <p14:creationId xmlns:p14="http://schemas.microsoft.com/office/powerpoint/2010/main" val="3347361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405063" y="1200150"/>
            <a:ext cx="2505075" cy="3240088"/>
          </a:xfrm>
        </p:spPr>
      </p:sp>
      <p:sp>
        <p:nvSpPr>
          <p:cNvPr id="3" name="Notes Placeholder 2"/>
          <p:cNvSpPr>
            <a:spLocks noGrp="1"/>
          </p:cNvSpPr>
          <p:nvPr>
            <p:ph type="body" idx="1"/>
          </p:nvPr>
        </p:nvSpPr>
        <p:spPr/>
        <p:txBody>
          <a:bodyPr/>
          <a:lstStyle/>
          <a:p>
            <a:r>
              <a:rPr lang="en-US" sz="1900" dirty="0" err="1">
                <a:solidFill>
                  <a:srgbClr val="000000"/>
                </a:solidFill>
                <a:latin typeface="Courier New" panose="02070309020205020404" pitchFamily="49" charset="0"/>
              </a:rPr>
              <a:t>flag.vel</a:t>
            </a:r>
            <a:r>
              <a:rPr lang="en-US" sz="1900" dirty="0">
                <a:solidFill>
                  <a:srgbClr val="000000"/>
                </a:solidFill>
                <a:latin typeface="Courier New" panose="02070309020205020404" pitchFamily="49" charset="0"/>
              </a:rPr>
              <a:t>(1) = 1971; </a:t>
            </a:r>
          </a:p>
          <a:p>
            <a:r>
              <a:rPr lang="en-US" sz="1900" dirty="0" err="1">
                <a:solidFill>
                  <a:srgbClr val="000000"/>
                </a:solidFill>
                <a:latin typeface="Courier New" panose="02070309020205020404" pitchFamily="49" charset="0"/>
              </a:rPr>
              <a:t>flag.shape</a:t>
            </a:r>
            <a:r>
              <a:rPr lang="en-US" sz="1900" dirty="0">
                <a:solidFill>
                  <a:srgbClr val="000000"/>
                </a:solidFill>
                <a:latin typeface="Courier New" panose="02070309020205020404" pitchFamily="49" charset="0"/>
              </a:rPr>
              <a:t>(1) = 1.21; </a:t>
            </a:r>
          </a:p>
          <a:p>
            <a:r>
              <a:rPr lang="en-US" sz="1900" dirty="0" err="1">
                <a:solidFill>
                  <a:srgbClr val="000000"/>
                </a:solidFill>
                <a:latin typeface="Courier New" panose="02070309020205020404" pitchFamily="49" charset="0"/>
              </a:rPr>
              <a:t>flag.drag</a:t>
            </a:r>
            <a:r>
              <a:rPr lang="en-US" sz="1900" dirty="0">
                <a:solidFill>
                  <a:srgbClr val="000000"/>
                </a:solidFill>
                <a:latin typeface="Courier New" panose="02070309020205020404" pitchFamily="49" charset="0"/>
              </a:rPr>
              <a:t>(1) = 0.47; </a:t>
            </a:r>
          </a:p>
          <a:p>
            <a:r>
              <a:rPr lang="en-US" sz="1900" dirty="0" err="1">
                <a:solidFill>
                  <a:srgbClr val="000000"/>
                </a:solidFill>
                <a:latin typeface="Courier New" panose="02070309020205020404" pitchFamily="49" charset="0"/>
              </a:rPr>
              <a:t>flag.ang</a:t>
            </a:r>
            <a:r>
              <a:rPr lang="en-US" sz="1900" dirty="0">
                <a:solidFill>
                  <a:srgbClr val="000000"/>
                </a:solidFill>
                <a:latin typeface="Courier New" panose="02070309020205020404" pitchFamily="49" charset="0"/>
              </a:rPr>
              <a:t>(1) = 1971; </a:t>
            </a:r>
          </a:p>
          <a:p>
            <a:r>
              <a:rPr lang="en-US" sz="1900" dirty="0" err="1">
                <a:solidFill>
                  <a:srgbClr val="000000"/>
                </a:solidFill>
                <a:latin typeface="Courier New" panose="02070309020205020404" pitchFamily="49" charset="0"/>
              </a:rPr>
              <a:t>flag.lift</a:t>
            </a:r>
            <a:r>
              <a:rPr lang="en-US" sz="1900" dirty="0">
                <a:solidFill>
                  <a:srgbClr val="000000"/>
                </a:solidFill>
                <a:latin typeface="Courier New" panose="02070309020205020404" pitchFamily="49" charset="0"/>
              </a:rPr>
              <a:t>(1) = </a:t>
            </a:r>
            <a:r>
              <a:rPr lang="en-US" sz="1900" dirty="0">
                <a:solidFill>
                  <a:srgbClr val="000000"/>
                </a:solidFill>
                <a:latin typeface="Courier New" panose="02070309020205020404" pitchFamily="49" charset="0"/>
              </a:rPr>
              <a:t>0.01</a:t>
            </a:r>
            <a:r>
              <a:rPr lang="en-US" sz="1900" dirty="0">
                <a:solidFill>
                  <a:srgbClr val="000000"/>
                </a:solidFill>
                <a:latin typeface="Courier New" panose="02070309020205020404" pitchFamily="49" charset="0"/>
              </a:rPr>
              <a:t>;</a:t>
            </a:r>
          </a:p>
          <a:p>
            <a:r>
              <a:rPr lang="en-US" sz="1900" dirty="0" err="1">
                <a:solidFill>
                  <a:srgbClr val="000000"/>
                </a:solidFill>
                <a:latin typeface="Courier New" panose="02070309020205020404" pitchFamily="49" charset="0"/>
              </a:rPr>
              <a:t>flag.mass</a:t>
            </a:r>
            <a:r>
              <a:rPr lang="en-US" sz="1900" dirty="0">
                <a:solidFill>
                  <a:srgbClr val="000000"/>
                </a:solidFill>
                <a:latin typeface="Courier New" panose="02070309020205020404" pitchFamily="49" charset="0"/>
              </a:rPr>
              <a:t>(1) = 1971;</a:t>
            </a:r>
          </a:p>
          <a:p>
            <a:r>
              <a:rPr lang="en-US" sz="1900" dirty="0" err="1">
                <a:solidFill>
                  <a:srgbClr val="000000"/>
                </a:solidFill>
                <a:latin typeface="Courier New" panose="02070309020205020404" pitchFamily="49" charset="0"/>
              </a:rPr>
              <a:t>flag.htc</a:t>
            </a:r>
            <a:r>
              <a:rPr lang="en-US" sz="1900" dirty="0">
                <a:solidFill>
                  <a:srgbClr val="000000"/>
                </a:solidFill>
                <a:latin typeface="Courier New" panose="02070309020205020404" pitchFamily="49" charset="0"/>
              </a:rPr>
              <a:t>(1) = 0.02;</a:t>
            </a:r>
          </a:p>
          <a:p>
            <a:r>
              <a:rPr lang="en-US" sz="1900" dirty="0" err="1">
                <a:solidFill>
                  <a:srgbClr val="000000"/>
                </a:solidFill>
                <a:latin typeface="Courier New" panose="02070309020205020404" pitchFamily="49" charset="0"/>
              </a:rPr>
              <a:t>flag.hoa</a:t>
            </a:r>
            <a:r>
              <a:rPr lang="en-US" sz="1900" dirty="0">
                <a:solidFill>
                  <a:srgbClr val="000000"/>
                </a:solidFill>
                <a:latin typeface="Courier New" panose="02070309020205020404" pitchFamily="49" charset="0"/>
              </a:rPr>
              <a:t>(1) = 5e6; </a:t>
            </a:r>
          </a:p>
          <a:p>
            <a:r>
              <a:rPr lang="en-US" sz="1900" dirty="0" err="1">
                <a:solidFill>
                  <a:srgbClr val="000000"/>
                </a:solidFill>
                <a:latin typeface="Courier New" panose="02070309020205020404" pitchFamily="49" charset="0"/>
              </a:rPr>
              <a:t>flag.zrho</a:t>
            </a:r>
            <a:r>
              <a:rPr lang="en-US" sz="1900" dirty="0">
                <a:solidFill>
                  <a:srgbClr val="000000"/>
                </a:solidFill>
                <a:latin typeface="Courier New" panose="02070309020205020404" pitchFamily="49" charset="0"/>
              </a:rPr>
              <a:t>(1) = 1; </a:t>
            </a:r>
          </a:p>
          <a:p>
            <a:pPr defTabSz="966612">
              <a:defRPr/>
            </a:pPr>
            <a:endParaRPr lang="en-US" sz="1300" dirty="0">
              <a:solidFill>
                <a:srgbClr val="000000"/>
              </a:solidFill>
              <a:latin typeface="Courier New" panose="02070309020205020404" pitchFamily="49" charset="0"/>
            </a:endParaRPr>
          </a:p>
          <a:p>
            <a:pPr defTabSz="966612">
              <a:defRPr/>
            </a:pPr>
            <a:r>
              <a:rPr lang="en-US" sz="1300" dirty="0">
                <a:solidFill>
                  <a:srgbClr val="000000"/>
                </a:solidFill>
                <a:latin typeface="Courier New" panose="02070309020205020404" pitchFamily="49" charset="0"/>
              </a:rPr>
              <a:t>FLAVRS = load(</a:t>
            </a:r>
            <a:r>
              <a:rPr lang="en-US" sz="1300" dirty="0">
                <a:solidFill>
                  <a:srgbClr val="DE7D00"/>
                </a:solidFill>
                <a:latin typeface="Courier New" panose="02070309020205020404" pitchFamily="49" charset="0"/>
              </a:rPr>
              <a:t>'ProjPop_10m-10km_allrho_10-40kms_45.mat'</a:t>
            </a:r>
            <a:r>
              <a:rPr lang="en-US" sz="1300" dirty="0">
                <a:solidFill>
                  <a:srgbClr val="000000"/>
                </a:solidFill>
                <a:latin typeface="Courier New" panose="02070309020205020404" pitchFamily="49" charset="0"/>
              </a:rPr>
              <a:t>); </a:t>
            </a:r>
            <a:r>
              <a:rPr lang="en-US" sz="1300" dirty="0">
                <a:solidFill>
                  <a:srgbClr val="99FF99"/>
                </a:solidFill>
                <a:latin typeface="Courier New" panose="02070309020205020404" pitchFamily="49" charset="0"/>
              </a:rPr>
              <a:t>% Array 2, ablation (population 1)</a:t>
            </a:r>
          </a:p>
          <a:p>
            <a:r>
              <a:rPr lang="en-US" sz="1300" dirty="0">
                <a:solidFill>
                  <a:srgbClr val="000000"/>
                </a:solidFill>
                <a:latin typeface="Courier New" panose="02070309020205020404" pitchFamily="49" charset="0"/>
              </a:rPr>
              <a:t>FLAVRS = FLAVRS.FLAVRS;</a:t>
            </a:r>
          </a:p>
          <a:p>
            <a:r>
              <a:rPr lang="en-US" sz="1300" dirty="0">
                <a:solidFill>
                  <a:srgbClr val="000000"/>
                </a:solidFill>
                <a:latin typeface="Courier New" panose="02070309020205020404" pitchFamily="49" charset="0"/>
              </a:rPr>
              <a:t>FLAVRS(:,3) = FLAVRS(:,11); </a:t>
            </a:r>
            <a:r>
              <a:rPr lang="en-US" sz="1300" dirty="0">
                <a:solidFill>
                  <a:srgbClr val="99FF99"/>
                </a:solidFill>
                <a:latin typeface="Courier New" panose="02070309020205020404" pitchFamily="49" charset="0"/>
              </a:rPr>
              <a:t>% correct for FLAVRSM angle change up</a:t>
            </a:r>
          </a:p>
          <a:p>
            <a:endParaRPr lang="en-US" dirty="0"/>
          </a:p>
          <a:p>
            <a:r>
              <a:rPr lang="en-US" sz="1300" dirty="0">
                <a:solidFill>
                  <a:srgbClr val="000000"/>
                </a:solidFill>
                <a:latin typeface="Courier New" panose="02070309020205020404" pitchFamily="49" charset="0"/>
              </a:rPr>
              <a:t>figure(12)</a:t>
            </a:r>
          </a:p>
          <a:p>
            <a:r>
              <a:rPr lang="en-US" sz="1300" dirty="0">
                <a:solidFill>
                  <a:srgbClr val="00FFFF"/>
                </a:solidFill>
                <a:latin typeface="Courier New" panose="02070309020205020404" pitchFamily="49" charset="0"/>
              </a:rPr>
              <a:t>for</a:t>
            </a:r>
            <a:r>
              <a:rPr lang="en-US" sz="1300" dirty="0">
                <a:solidFill>
                  <a:srgbClr val="000000"/>
                </a:solidFill>
                <a:latin typeface="Courier New" panose="02070309020205020404" pitchFamily="49" charset="0"/>
              </a:rPr>
              <a:t> k = 1:n.projectiles  </a:t>
            </a:r>
          </a:p>
          <a:p>
            <a:r>
              <a:rPr lang="en-US" sz="1300" dirty="0">
                <a:solidFill>
                  <a:srgbClr val="000000"/>
                </a:solidFill>
                <a:latin typeface="Courier New" panose="02070309020205020404" pitchFamily="49" charset="0"/>
              </a:rPr>
              <a:t>subplot(3,2,1);plot(</a:t>
            </a:r>
            <a:r>
              <a:rPr lang="en-US" sz="1300" dirty="0" err="1">
                <a:solidFill>
                  <a:srgbClr val="000000"/>
                </a:solidFill>
                <a:latin typeface="Courier New" panose="02070309020205020404" pitchFamily="49" charset="0"/>
              </a:rPr>
              <a:t>Mvel</a:t>
            </a:r>
            <a:r>
              <a:rPr lang="en-US" sz="1300" dirty="0">
                <a:solidFill>
                  <a:srgbClr val="000000"/>
                </a:solidFill>
                <a:latin typeface="Courier New" panose="02070309020205020404" pitchFamily="49" charset="0"/>
              </a:rPr>
              <a:t>(k,:)/1000,Malt(k,:)/1000,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ylabel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'Altitude (km)'</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'Velocity (km/s)'</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40]);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([0 150]);  </a:t>
            </a:r>
          </a:p>
          <a:p>
            <a:r>
              <a:rPr lang="en-US" sz="1300" dirty="0">
                <a:solidFill>
                  <a:srgbClr val="000000"/>
                </a:solidFill>
                <a:latin typeface="Courier New" panose="02070309020205020404" pitchFamily="49" charset="0"/>
              </a:rPr>
              <a:t>subplot(3,2,2);plot(</a:t>
            </a:r>
            <a:r>
              <a:rPr lang="en-US" sz="1300" dirty="0" err="1">
                <a:solidFill>
                  <a:srgbClr val="000000"/>
                </a:solidFill>
                <a:latin typeface="Courier New" panose="02070309020205020404" pitchFamily="49" charset="0"/>
              </a:rPr>
              <a:t>Mmassr</a:t>
            </a:r>
            <a:r>
              <a:rPr lang="en-US" sz="1300" dirty="0">
                <a:solidFill>
                  <a:srgbClr val="000000"/>
                </a:solidFill>
                <a:latin typeface="Courier New" panose="02070309020205020404" pitchFamily="49" charset="0"/>
              </a:rPr>
              <a:t>(k,:),Malt(k,:)/1000,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'Mass Remaining (%)'</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([0 100]);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([0 200]); </a:t>
            </a:r>
          </a:p>
          <a:p>
            <a:r>
              <a:rPr lang="en-US" sz="1300" dirty="0">
                <a:solidFill>
                  <a:srgbClr val="000000"/>
                </a:solidFill>
                <a:latin typeface="Courier New" panose="02070309020205020404" pitchFamily="49" charset="0"/>
              </a:rPr>
              <a:t>subplot(3,2,3);plot(Evel(k,:)/1000,Ealt(k,:)/1000,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ylabel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'Altitude (km)'</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'Velocity (km/s)'</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40]);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([0 150]); </a:t>
            </a:r>
          </a:p>
          <a:p>
            <a:r>
              <a:rPr lang="en-US" sz="1300" dirty="0">
                <a:solidFill>
                  <a:srgbClr val="000000"/>
                </a:solidFill>
                <a:latin typeface="Courier New" panose="02070309020205020404" pitchFamily="49" charset="0"/>
              </a:rPr>
              <a:t>subplot(3,2,4);plot(</a:t>
            </a:r>
            <a:r>
              <a:rPr lang="en-US" sz="1300" dirty="0" err="1">
                <a:solidFill>
                  <a:srgbClr val="000000"/>
                </a:solidFill>
                <a:latin typeface="Courier New" panose="02070309020205020404" pitchFamily="49" charset="0"/>
              </a:rPr>
              <a:t>Emassr</a:t>
            </a:r>
            <a:r>
              <a:rPr lang="en-US" sz="1300" dirty="0">
                <a:solidFill>
                  <a:srgbClr val="000000"/>
                </a:solidFill>
                <a:latin typeface="Courier New" panose="02070309020205020404" pitchFamily="49" charset="0"/>
              </a:rPr>
              <a:t>(k,:),</a:t>
            </a:r>
            <a:r>
              <a:rPr lang="en-US" sz="1300" dirty="0" err="1">
                <a:solidFill>
                  <a:srgbClr val="000000"/>
                </a:solidFill>
                <a:latin typeface="Courier New" panose="02070309020205020404" pitchFamily="49" charset="0"/>
              </a:rPr>
              <a:t>Ealt</a:t>
            </a:r>
            <a:r>
              <a:rPr lang="en-US" sz="1300" dirty="0">
                <a:solidFill>
                  <a:srgbClr val="000000"/>
                </a:solidFill>
                <a:latin typeface="Courier New" panose="02070309020205020404" pitchFamily="49" charset="0"/>
              </a:rPr>
              <a: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'Mass Remaining (%)'</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([0 100]);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([0 200]); </a:t>
            </a:r>
          </a:p>
          <a:p>
            <a:r>
              <a:rPr lang="en-US" sz="1300" dirty="0">
                <a:solidFill>
                  <a:srgbClr val="000000"/>
                </a:solidFill>
                <a:latin typeface="Courier New" panose="02070309020205020404" pitchFamily="49" charset="0"/>
              </a:rPr>
              <a:t>subplot(3,2,5);plot(</a:t>
            </a:r>
            <a:r>
              <a:rPr lang="en-US" sz="1300" dirty="0" err="1">
                <a:solidFill>
                  <a:srgbClr val="000000"/>
                </a:solidFill>
                <a:latin typeface="Courier New" panose="02070309020205020404" pitchFamily="49" charset="0"/>
              </a:rPr>
              <a:t>Vvel</a:t>
            </a:r>
            <a:r>
              <a:rPr lang="en-US" sz="1300" dirty="0">
                <a:solidFill>
                  <a:srgbClr val="000000"/>
                </a:solidFill>
                <a:latin typeface="Courier New" panose="02070309020205020404" pitchFamily="49" charset="0"/>
              </a:rPr>
              <a:t>(k,:)/1000,Valt(k,:)/1000,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ylabel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'Altitude (km)'</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'Velocity (km/s)'</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40]);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([0 150]); </a:t>
            </a:r>
          </a:p>
          <a:p>
            <a:r>
              <a:rPr lang="en-US" sz="1300" dirty="0">
                <a:solidFill>
                  <a:srgbClr val="000000"/>
                </a:solidFill>
                <a:latin typeface="Courier New" panose="02070309020205020404" pitchFamily="49" charset="0"/>
              </a:rPr>
              <a:t>subplot(3,2,6);plot(</a:t>
            </a:r>
            <a:r>
              <a:rPr lang="en-US" sz="1300" dirty="0" err="1">
                <a:solidFill>
                  <a:srgbClr val="000000"/>
                </a:solidFill>
                <a:latin typeface="Courier New" panose="02070309020205020404" pitchFamily="49" charset="0"/>
              </a:rPr>
              <a:t>Vmassr</a:t>
            </a:r>
            <a:r>
              <a:rPr lang="en-US" sz="1300" dirty="0">
                <a:solidFill>
                  <a:srgbClr val="000000"/>
                </a:solidFill>
                <a:latin typeface="Courier New" panose="02070309020205020404" pitchFamily="49" charset="0"/>
              </a:rPr>
              <a:t>(k,:),</a:t>
            </a:r>
            <a:r>
              <a:rPr lang="en-US" sz="1300" dirty="0" err="1">
                <a:solidFill>
                  <a:srgbClr val="000000"/>
                </a:solidFill>
                <a:latin typeface="Courier New" panose="02070309020205020404" pitchFamily="49" charset="0"/>
              </a:rPr>
              <a:t>Valt</a:t>
            </a:r>
            <a:r>
              <a:rPr lang="en-US" sz="1300" dirty="0">
                <a:solidFill>
                  <a:srgbClr val="000000"/>
                </a:solidFill>
                <a:latin typeface="Courier New" panose="02070309020205020404" pitchFamily="49" charset="0"/>
              </a:rPr>
              <a:t>(k,:)/1000,</a:t>
            </a:r>
            <a:r>
              <a:rPr lang="en-US" sz="1300" dirty="0">
                <a:solidFill>
                  <a:srgbClr val="DE7D00"/>
                </a:solidFill>
                <a:latin typeface="Courier New" panose="02070309020205020404" pitchFamily="49" charset="0"/>
              </a:rPr>
              <a:t>'Color'</a:t>
            </a:r>
            <a:r>
              <a:rPr lang="en-US" sz="1300" dirty="0">
                <a:solidFill>
                  <a:srgbClr val="000000"/>
                </a:solidFill>
                <a:latin typeface="Courier New" panose="02070309020205020404" pitchFamily="49" charset="0"/>
              </a:rPr>
              <a:t>,color_rhop(k,:),</a:t>
            </a:r>
            <a:r>
              <a:rPr lang="en-US" sz="1300" dirty="0">
                <a:solidFill>
                  <a:srgbClr val="DE7D00"/>
                </a:solidFill>
                <a:latin typeface="Courier New" panose="02070309020205020404" pitchFamily="49" charset="0"/>
              </a:rPr>
              <a:t>'</a:t>
            </a:r>
            <a:r>
              <a:rPr lang="en-US" sz="1300" dirty="0" err="1">
                <a:solidFill>
                  <a:srgbClr val="DE7D00"/>
                </a:solidFill>
                <a:latin typeface="Courier New" panose="02070309020205020404" pitchFamily="49" charset="0"/>
              </a:rPr>
              <a:t>LineWidth</a:t>
            </a:r>
            <a:r>
              <a:rPr lang="en-US" sz="1300" dirty="0">
                <a:solidFill>
                  <a:srgbClr val="DE7D00"/>
                </a:solidFill>
                <a:latin typeface="Courier New" panose="02070309020205020404" pitchFamily="49" charset="0"/>
              </a:rPr>
              <a:t>'</a:t>
            </a:r>
            <a:r>
              <a:rPr lang="en-US" sz="1300" dirty="0">
                <a:solidFill>
                  <a:srgbClr val="000000"/>
                </a:solidFill>
                <a:latin typeface="Courier New" panose="02070309020205020404" pitchFamily="49" charset="0"/>
              </a:rPr>
              <a:t>,</a:t>
            </a:r>
            <a:r>
              <a:rPr lang="en-US" sz="1300" dirty="0" err="1">
                <a:solidFill>
                  <a:srgbClr val="000000"/>
                </a:solidFill>
                <a:latin typeface="Courier New" panose="02070309020205020404" pitchFamily="49" charset="0"/>
              </a:rPr>
              <a:t>width_Lp</a:t>
            </a:r>
            <a:r>
              <a:rPr lang="en-US" sz="1300" dirty="0">
                <a:solidFill>
                  <a:srgbClr val="000000"/>
                </a:solidFill>
                <a:latin typeface="Courier New" panose="02070309020205020404" pitchFamily="49" charset="0"/>
              </a:rPr>
              <a:t>(k,:)); hold </a:t>
            </a:r>
            <a:r>
              <a:rPr lang="en-US" sz="1300" dirty="0">
                <a:solidFill>
                  <a:srgbClr val="DE7D00"/>
                </a:solidFill>
                <a:latin typeface="Courier New" panose="02070309020205020404" pitchFamily="49" charset="0"/>
              </a:rPr>
              <a:t>on</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xlabel</a:t>
            </a:r>
            <a:r>
              <a:rPr lang="en-US" sz="1300" dirty="0">
                <a:solidFill>
                  <a:srgbClr val="000000"/>
                </a:solidFill>
                <a:latin typeface="Courier New" panose="02070309020205020404" pitchFamily="49" charset="0"/>
              </a:rPr>
              <a:t>(</a:t>
            </a:r>
            <a:r>
              <a:rPr lang="en-US" sz="1300" dirty="0">
                <a:solidFill>
                  <a:srgbClr val="DE7D00"/>
                </a:solidFill>
                <a:latin typeface="Courier New" panose="02070309020205020404" pitchFamily="49" charset="0"/>
              </a:rPr>
              <a:t>'Mass Remaining (%)'</a:t>
            </a:r>
            <a:r>
              <a:rPr lang="en-US" sz="1300" dirty="0">
                <a:solidFill>
                  <a:srgbClr val="000000"/>
                </a:solidFill>
                <a:latin typeface="Courier New" panose="02070309020205020404" pitchFamily="49" charset="0"/>
              </a:rPr>
              <a:t>); </a:t>
            </a:r>
            <a:r>
              <a:rPr lang="en-US" sz="1300" dirty="0" err="1">
                <a:solidFill>
                  <a:srgbClr val="000000"/>
                </a:solidFill>
                <a:latin typeface="Courier New" panose="02070309020205020404" pitchFamily="49" charset="0"/>
              </a:rPr>
              <a:t>xlim</a:t>
            </a:r>
            <a:r>
              <a:rPr lang="en-US" sz="1300" dirty="0">
                <a:solidFill>
                  <a:srgbClr val="000000"/>
                </a:solidFill>
                <a:latin typeface="Courier New" panose="02070309020205020404" pitchFamily="49" charset="0"/>
              </a:rPr>
              <a:t>([0 100]); </a:t>
            </a:r>
            <a:r>
              <a:rPr lang="en-US" sz="1300" dirty="0" err="1">
                <a:solidFill>
                  <a:srgbClr val="000000"/>
                </a:solidFill>
                <a:latin typeface="Courier New" panose="02070309020205020404" pitchFamily="49" charset="0"/>
              </a:rPr>
              <a:t>ylim</a:t>
            </a:r>
            <a:r>
              <a:rPr lang="en-US" sz="1300" dirty="0">
                <a:solidFill>
                  <a:srgbClr val="000000"/>
                </a:solidFill>
                <a:latin typeface="Courier New" panose="02070309020205020404" pitchFamily="49" charset="0"/>
              </a:rPr>
              <a:t>([0 200]); </a:t>
            </a:r>
          </a:p>
          <a:p>
            <a:r>
              <a:rPr lang="en-US" sz="1300" dirty="0">
                <a:solidFill>
                  <a:srgbClr val="00FFFF"/>
                </a:solidFill>
                <a:latin typeface="Courier New" panose="02070309020205020404" pitchFamily="49" charset="0"/>
              </a:rPr>
              <a:t>end</a:t>
            </a:r>
          </a:p>
          <a:p>
            <a:endParaRPr lang="en-US" dirty="0"/>
          </a:p>
        </p:txBody>
      </p:sp>
      <p:sp>
        <p:nvSpPr>
          <p:cNvPr id="4" name="Slide Number Placeholder 3"/>
          <p:cNvSpPr>
            <a:spLocks noGrp="1"/>
          </p:cNvSpPr>
          <p:nvPr>
            <p:ph type="sldNum" sz="quarter" idx="5"/>
          </p:nvPr>
        </p:nvSpPr>
        <p:spPr/>
        <p:txBody>
          <a:bodyPr/>
          <a:lstStyle/>
          <a:p>
            <a:fld id="{AD538517-6F73-4F27-8481-16B86AF349FC}" type="slidenum">
              <a:rPr lang="en-US" smtClean="0"/>
              <a:t>11</a:t>
            </a:fld>
            <a:endParaRPr lang="en-US"/>
          </a:p>
        </p:txBody>
      </p:sp>
    </p:spTree>
    <p:extLst>
      <p:ext uri="{BB962C8B-B14F-4D97-AF65-F5344CB8AC3E}">
        <p14:creationId xmlns:p14="http://schemas.microsoft.com/office/powerpoint/2010/main" val="4060541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538517-6F73-4F27-8481-16B86AF349FC}" type="slidenum">
              <a:rPr lang="en-US" smtClean="0"/>
              <a:t>12</a:t>
            </a:fld>
            <a:endParaRPr lang="en-US"/>
          </a:p>
        </p:txBody>
      </p:sp>
    </p:spTree>
    <p:extLst>
      <p:ext uri="{BB962C8B-B14F-4D97-AF65-F5344CB8AC3E}">
        <p14:creationId xmlns:p14="http://schemas.microsoft.com/office/powerpoint/2010/main" val="3719784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smtClean="0"/>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C2F6374-C06A-4BD2-A5BF-DB54D4158203}"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290195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2F6374-C06A-4BD2-A5BF-DB54D4158203}"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1023685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2F6374-C06A-4BD2-A5BF-DB54D4158203}"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4164542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2F6374-C06A-4BD2-A5BF-DB54D4158203}"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2577273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smtClean="0"/>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C2F6374-C06A-4BD2-A5BF-DB54D4158203}" type="datetimeFigureOut">
              <a:rPr lang="en-US" smtClean="0"/>
              <a:t>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348705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2F6374-C06A-4BD2-A5BF-DB54D4158203}"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1463421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smtClean="0"/>
              <a:t>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2F6374-C06A-4BD2-A5BF-DB54D4158203}" type="datetimeFigureOut">
              <a:rPr lang="en-US" smtClean="0"/>
              <a:t>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492162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C2F6374-C06A-4BD2-A5BF-DB54D4158203}" type="datetimeFigureOut">
              <a:rPr lang="en-US" smtClean="0"/>
              <a:t>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448201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2F6374-C06A-4BD2-A5BF-DB54D4158203}" type="datetimeFigureOut">
              <a:rPr lang="en-US" smtClean="0"/>
              <a:t>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139334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smtClean="0"/>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Edit Master text styles</a:t>
            </a:r>
          </a:p>
        </p:txBody>
      </p:sp>
      <p:sp>
        <p:nvSpPr>
          <p:cNvPr id="5" name="Date Placeholder 4"/>
          <p:cNvSpPr>
            <a:spLocks noGrp="1"/>
          </p:cNvSpPr>
          <p:nvPr>
            <p:ph type="dt" sz="half" idx="10"/>
          </p:nvPr>
        </p:nvSpPr>
        <p:spPr/>
        <p:txBody>
          <a:bodyPr/>
          <a:lstStyle/>
          <a:p>
            <a:fld id="{1C2F6374-C06A-4BD2-A5BF-DB54D4158203}"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2049010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smtClean="0"/>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smtClean="0"/>
              <a:t>Edit Master text styles</a:t>
            </a:r>
          </a:p>
        </p:txBody>
      </p:sp>
      <p:sp>
        <p:nvSpPr>
          <p:cNvPr id="5" name="Date Placeholder 4"/>
          <p:cNvSpPr>
            <a:spLocks noGrp="1"/>
          </p:cNvSpPr>
          <p:nvPr>
            <p:ph type="dt" sz="half" idx="10"/>
          </p:nvPr>
        </p:nvSpPr>
        <p:spPr/>
        <p:txBody>
          <a:bodyPr/>
          <a:lstStyle/>
          <a:p>
            <a:fld id="{1C2F6374-C06A-4BD2-A5BF-DB54D4158203}" type="datetimeFigureOut">
              <a:rPr lang="en-US" smtClean="0"/>
              <a:t>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51DCF0-5DEE-4A12-A22E-5C332E40FD16}" type="slidenum">
              <a:rPr lang="en-US" smtClean="0"/>
              <a:t>‹#›</a:t>
            </a:fld>
            <a:endParaRPr lang="en-US"/>
          </a:p>
        </p:txBody>
      </p:sp>
    </p:spTree>
    <p:extLst>
      <p:ext uri="{BB962C8B-B14F-4D97-AF65-F5344CB8AC3E}">
        <p14:creationId xmlns:p14="http://schemas.microsoft.com/office/powerpoint/2010/main" val="17669752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1C2F6374-C06A-4BD2-A5BF-DB54D4158203}" type="datetimeFigureOut">
              <a:rPr lang="en-US" smtClean="0"/>
              <a:t>1/12/2024</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7851DCF0-5DEE-4A12-A22E-5C332E40FD16}" type="slidenum">
              <a:rPr lang="en-US" smtClean="0"/>
              <a:t>‹#›</a:t>
            </a:fld>
            <a:endParaRPr lang="en-US"/>
          </a:p>
        </p:txBody>
      </p:sp>
    </p:spTree>
    <p:extLst>
      <p:ext uri="{BB962C8B-B14F-4D97-AF65-F5344CB8AC3E}">
        <p14:creationId xmlns:p14="http://schemas.microsoft.com/office/powerpoint/2010/main" val="8540768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image" Target="../media/image41.png"/><Relationship Id="rId7" Type="http://schemas.openxmlformats.org/officeDocument/2006/relationships/image" Target="../media/image44.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42.tiff"/><Relationship Id="rId9" Type="http://schemas.openxmlformats.org/officeDocument/2006/relationships/image" Target="../media/image46.tiff"/></Relationships>
</file>

<file path=ppt/slides/_rels/slide11.xml.rels><?xml version="1.0" encoding="UTF-8" standalone="yes"?>
<Relationships xmlns="http://schemas.openxmlformats.org/package/2006/relationships"><Relationship Id="rId8" Type="http://schemas.openxmlformats.org/officeDocument/2006/relationships/image" Target="../media/image45.tiff"/><Relationship Id="rId3" Type="http://schemas.openxmlformats.org/officeDocument/2006/relationships/image" Target="../media/image47.png"/><Relationship Id="rId7" Type="http://schemas.openxmlformats.org/officeDocument/2006/relationships/image" Target="../media/image44.tif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42.tiff"/><Relationship Id="rId9" Type="http://schemas.openxmlformats.org/officeDocument/2006/relationships/image" Target="../media/image46.tiff"/></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png"/><Relationship Id="rId7" Type="http://schemas.openxmlformats.org/officeDocument/2006/relationships/image" Target="../media/image46.tiff"/><Relationship Id="rId12" Type="http://schemas.openxmlformats.org/officeDocument/2006/relationships/image" Target="../media/image52.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5.tiff"/><Relationship Id="rId11" Type="http://schemas.openxmlformats.org/officeDocument/2006/relationships/image" Target="../media/image51.jpeg"/><Relationship Id="rId5" Type="http://schemas.openxmlformats.org/officeDocument/2006/relationships/image" Target="../media/image44.tiff"/><Relationship Id="rId10" Type="http://schemas.openxmlformats.org/officeDocument/2006/relationships/image" Target="../media/image50.jpeg"/><Relationship Id="rId4" Type="http://schemas.openxmlformats.org/officeDocument/2006/relationships/image" Target="../media/image42.tiff"/><Relationship Id="rId9"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Oval 422">
            <a:extLst>
              <a:ext uri="{FF2B5EF4-FFF2-40B4-BE49-F238E27FC236}">
                <a16:creationId xmlns:a16="http://schemas.microsoft.com/office/drawing/2014/main" id="{E93EAE8E-5F2A-424A-BE13-3E6D157623B5}"/>
              </a:ext>
            </a:extLst>
          </p:cNvPr>
          <p:cNvSpPr/>
          <p:nvPr/>
        </p:nvSpPr>
        <p:spPr>
          <a:xfrm rot="10800000">
            <a:off x="4120700" y="2791484"/>
            <a:ext cx="110983" cy="109660"/>
          </a:xfrm>
          <a:prstGeom prst="ellipse">
            <a:avLst/>
          </a:prstGeom>
          <a:solidFill>
            <a:schemeClr val="bg1"/>
          </a:solidFill>
          <a:ln>
            <a:solidFill>
              <a:schemeClr val="bg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424" name="Partial Circle 423">
            <a:extLst>
              <a:ext uri="{FF2B5EF4-FFF2-40B4-BE49-F238E27FC236}">
                <a16:creationId xmlns:a16="http://schemas.microsoft.com/office/drawing/2014/main" id="{7520DB1C-B024-462E-AC14-28FDE71E70DF}"/>
              </a:ext>
            </a:extLst>
          </p:cNvPr>
          <p:cNvSpPr/>
          <p:nvPr/>
        </p:nvSpPr>
        <p:spPr>
          <a:xfrm flipV="1">
            <a:off x="1134052" y="4383965"/>
            <a:ext cx="5592435" cy="5837871"/>
          </a:xfrm>
          <a:prstGeom prst="pie">
            <a:avLst>
              <a:gd name="adj1" fmla="val 0"/>
              <a:gd name="adj2" fmla="val 10827857"/>
            </a:avLst>
          </a:prstGeom>
          <a:solidFill>
            <a:srgbClr val="E7E7E7"/>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cxnSp>
        <p:nvCxnSpPr>
          <p:cNvPr id="425" name="Straight Connector 424">
            <a:extLst>
              <a:ext uri="{FF2B5EF4-FFF2-40B4-BE49-F238E27FC236}">
                <a16:creationId xmlns:a16="http://schemas.microsoft.com/office/drawing/2014/main" id="{608BDE24-E3AD-4908-AC81-C83E15B00330}"/>
              </a:ext>
            </a:extLst>
          </p:cNvPr>
          <p:cNvCxnSpPr>
            <a:cxnSpLocks/>
          </p:cNvCxnSpPr>
          <p:nvPr/>
        </p:nvCxnSpPr>
        <p:spPr>
          <a:xfrm flipH="1">
            <a:off x="3927209" y="5148395"/>
            <a:ext cx="1891549" cy="2141496"/>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6" name="Straight Connector 425">
            <a:extLst>
              <a:ext uri="{FF2B5EF4-FFF2-40B4-BE49-F238E27FC236}">
                <a16:creationId xmlns:a16="http://schemas.microsoft.com/office/drawing/2014/main" id="{B25C7D53-839F-4C51-B94A-8C186D53EFD4}"/>
              </a:ext>
            </a:extLst>
          </p:cNvPr>
          <p:cNvCxnSpPr>
            <a:cxnSpLocks/>
          </p:cNvCxnSpPr>
          <p:nvPr/>
        </p:nvCxnSpPr>
        <p:spPr>
          <a:xfrm flipH="1">
            <a:off x="3932953" y="5453824"/>
            <a:ext cx="2169734" cy="1831290"/>
          </a:xfrm>
          <a:prstGeom prst="line">
            <a:avLst/>
          </a:prstGeom>
          <a:ln w="127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27" name="Straight Connector 426">
            <a:extLst>
              <a:ext uri="{FF2B5EF4-FFF2-40B4-BE49-F238E27FC236}">
                <a16:creationId xmlns:a16="http://schemas.microsoft.com/office/drawing/2014/main" id="{E8DDE1AA-CC21-4B4E-9611-78494E64FB48}"/>
              </a:ext>
            </a:extLst>
          </p:cNvPr>
          <p:cNvCxnSpPr>
            <a:cxnSpLocks/>
          </p:cNvCxnSpPr>
          <p:nvPr/>
        </p:nvCxnSpPr>
        <p:spPr>
          <a:xfrm flipH="1">
            <a:off x="3929345" y="6422707"/>
            <a:ext cx="2275579" cy="867197"/>
          </a:xfrm>
          <a:prstGeom prst="line">
            <a:avLst/>
          </a:prstGeom>
          <a:ln w="12700" cap="flat" cmpd="sng" algn="ctr">
            <a:solidFill>
              <a:schemeClr val="dk1"/>
            </a:solidFill>
            <a:prstDash val="dash"/>
            <a:round/>
            <a:headEnd type="diamond" w="med" len="med"/>
            <a:tailEnd type="none" w="med" len="med"/>
          </a:ln>
        </p:spPr>
        <p:style>
          <a:lnRef idx="0">
            <a:scrgbClr r="0" g="0" b="0"/>
          </a:lnRef>
          <a:fillRef idx="0">
            <a:scrgbClr r="0" g="0" b="0"/>
          </a:fillRef>
          <a:effectRef idx="0">
            <a:scrgbClr r="0" g="0" b="0"/>
          </a:effectRef>
          <a:fontRef idx="minor">
            <a:schemeClr val="tx1"/>
          </a:fontRef>
        </p:style>
      </p:cxnSp>
      <p:cxnSp>
        <p:nvCxnSpPr>
          <p:cNvPr id="428" name="Straight Connector 427">
            <a:extLst>
              <a:ext uri="{FF2B5EF4-FFF2-40B4-BE49-F238E27FC236}">
                <a16:creationId xmlns:a16="http://schemas.microsoft.com/office/drawing/2014/main" id="{5CD422FA-F8CA-422E-9F7F-AD3C66419B9A}"/>
              </a:ext>
            </a:extLst>
          </p:cNvPr>
          <p:cNvCxnSpPr>
            <a:cxnSpLocks/>
          </p:cNvCxnSpPr>
          <p:nvPr/>
        </p:nvCxnSpPr>
        <p:spPr>
          <a:xfrm flipH="1">
            <a:off x="3924594" y="4906211"/>
            <a:ext cx="1576142" cy="2386972"/>
          </a:xfrm>
          <a:prstGeom prst="line">
            <a:avLst/>
          </a:prstGeom>
          <a:ln w="12700" cap="flat" cmpd="sng" algn="ctr">
            <a:solidFill>
              <a:schemeClr val="dk1"/>
            </a:solidFill>
            <a:prstDash val="dash"/>
            <a:round/>
            <a:headEnd type="triangle" w="med" len="med"/>
            <a:tailEnd type="none" w="med" len="med"/>
          </a:ln>
        </p:spPr>
        <p:style>
          <a:lnRef idx="0">
            <a:scrgbClr r="0" g="0" b="0"/>
          </a:lnRef>
          <a:fillRef idx="0">
            <a:scrgbClr r="0" g="0" b="0"/>
          </a:fillRef>
          <a:effectRef idx="0">
            <a:scrgbClr r="0" g="0" b="0"/>
          </a:effectRef>
          <a:fontRef idx="minor">
            <a:schemeClr val="tx1"/>
          </a:fontRef>
        </p:style>
      </p:cxnSp>
      <p:sp>
        <p:nvSpPr>
          <p:cNvPr id="429" name="Partial Circle 428">
            <a:extLst>
              <a:ext uri="{FF2B5EF4-FFF2-40B4-BE49-F238E27FC236}">
                <a16:creationId xmlns:a16="http://schemas.microsoft.com/office/drawing/2014/main" id="{4E028570-7180-45AB-8737-6D43E2DBB37D}"/>
              </a:ext>
            </a:extLst>
          </p:cNvPr>
          <p:cNvSpPr/>
          <p:nvPr/>
        </p:nvSpPr>
        <p:spPr>
          <a:xfrm flipV="1">
            <a:off x="1724491" y="5068815"/>
            <a:ext cx="4394856" cy="4482117"/>
          </a:xfrm>
          <a:prstGeom prst="pie">
            <a:avLst>
              <a:gd name="adj1" fmla="val 18792"/>
              <a:gd name="adj2" fmla="val 10809123"/>
            </a:avLst>
          </a:prstGeom>
          <a:solidFill>
            <a:srgbClr val="CDCDC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cxnSp>
        <p:nvCxnSpPr>
          <p:cNvPr id="430" name="Straight Connector 429">
            <a:extLst>
              <a:ext uri="{FF2B5EF4-FFF2-40B4-BE49-F238E27FC236}">
                <a16:creationId xmlns:a16="http://schemas.microsoft.com/office/drawing/2014/main" id="{5DF19FA8-118C-4216-BB06-F9CD588C3442}"/>
              </a:ext>
            </a:extLst>
          </p:cNvPr>
          <p:cNvCxnSpPr>
            <a:cxnSpLocks/>
          </p:cNvCxnSpPr>
          <p:nvPr/>
        </p:nvCxnSpPr>
        <p:spPr>
          <a:xfrm flipH="1">
            <a:off x="367444" y="6921702"/>
            <a:ext cx="1415311" cy="435"/>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31" name="Oval 430">
            <a:extLst>
              <a:ext uri="{FF2B5EF4-FFF2-40B4-BE49-F238E27FC236}">
                <a16:creationId xmlns:a16="http://schemas.microsoft.com/office/drawing/2014/main" id="{9A9FA1A4-0D12-4059-903C-13C435CA9481}"/>
              </a:ext>
            </a:extLst>
          </p:cNvPr>
          <p:cNvSpPr/>
          <p:nvPr/>
        </p:nvSpPr>
        <p:spPr>
          <a:xfrm>
            <a:off x="2271453" y="5331848"/>
            <a:ext cx="46219" cy="48570"/>
          </a:xfrm>
          <a:prstGeom prst="ellipse">
            <a:avLst/>
          </a:prstGeom>
          <a:solidFill>
            <a:schemeClr val="bg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sp>
        <p:nvSpPr>
          <p:cNvPr id="432" name="Oval 431">
            <a:extLst>
              <a:ext uri="{FF2B5EF4-FFF2-40B4-BE49-F238E27FC236}">
                <a16:creationId xmlns:a16="http://schemas.microsoft.com/office/drawing/2014/main" id="{01BFE1EE-57BB-410D-A629-92007CC31ED2}"/>
              </a:ext>
            </a:extLst>
          </p:cNvPr>
          <p:cNvSpPr/>
          <p:nvPr/>
        </p:nvSpPr>
        <p:spPr>
          <a:xfrm>
            <a:off x="2310278" y="5296302"/>
            <a:ext cx="46219" cy="48570"/>
          </a:xfrm>
          <a:prstGeom prst="ellipse">
            <a:avLst/>
          </a:prstGeom>
          <a:solidFill>
            <a:schemeClr val="bg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433" name="Chord 432">
            <a:extLst>
              <a:ext uri="{FF2B5EF4-FFF2-40B4-BE49-F238E27FC236}">
                <a16:creationId xmlns:a16="http://schemas.microsoft.com/office/drawing/2014/main" id="{9A09038E-AA94-4551-B18E-1B5020C9955D}"/>
              </a:ext>
            </a:extLst>
          </p:cNvPr>
          <p:cNvSpPr/>
          <p:nvPr/>
        </p:nvSpPr>
        <p:spPr>
          <a:xfrm rot="18165906">
            <a:off x="2113888" y="5859326"/>
            <a:ext cx="123315" cy="136049"/>
          </a:xfrm>
          <a:prstGeom prst="chord">
            <a:avLst>
              <a:gd name="adj1" fmla="val 942681"/>
              <a:gd name="adj2" fmla="val 10421284"/>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434" name="Chord 433">
            <a:extLst>
              <a:ext uri="{FF2B5EF4-FFF2-40B4-BE49-F238E27FC236}">
                <a16:creationId xmlns:a16="http://schemas.microsoft.com/office/drawing/2014/main" id="{68AB75EA-42D1-4B6F-96D7-BE5E253EE1C1}"/>
              </a:ext>
            </a:extLst>
          </p:cNvPr>
          <p:cNvSpPr/>
          <p:nvPr/>
        </p:nvSpPr>
        <p:spPr>
          <a:xfrm rot="19201811">
            <a:off x="2432956" y="5561363"/>
            <a:ext cx="97976" cy="103482"/>
          </a:xfrm>
          <a:prstGeom prst="chord">
            <a:avLst>
              <a:gd name="adj1" fmla="val 328262"/>
              <a:gd name="adj2" fmla="val 10290957"/>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435" name="Chord 434">
            <a:extLst>
              <a:ext uri="{FF2B5EF4-FFF2-40B4-BE49-F238E27FC236}">
                <a16:creationId xmlns:a16="http://schemas.microsoft.com/office/drawing/2014/main" id="{2876C4C5-5051-4C52-8AAD-1F6CB1EE2629}"/>
              </a:ext>
            </a:extLst>
          </p:cNvPr>
          <p:cNvSpPr/>
          <p:nvPr/>
        </p:nvSpPr>
        <p:spPr>
          <a:xfrm rot="18949618">
            <a:off x="2495494" y="5508203"/>
            <a:ext cx="97976" cy="103482"/>
          </a:xfrm>
          <a:prstGeom prst="chord">
            <a:avLst>
              <a:gd name="adj1" fmla="val 659383"/>
              <a:gd name="adj2" fmla="val 10757731"/>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sp>
        <p:nvSpPr>
          <p:cNvPr id="436" name="Chord 435">
            <a:extLst>
              <a:ext uri="{FF2B5EF4-FFF2-40B4-BE49-F238E27FC236}">
                <a16:creationId xmlns:a16="http://schemas.microsoft.com/office/drawing/2014/main" id="{563429C5-C550-4C3C-A340-CECDDD5016E0}"/>
              </a:ext>
            </a:extLst>
          </p:cNvPr>
          <p:cNvSpPr/>
          <p:nvPr/>
        </p:nvSpPr>
        <p:spPr>
          <a:xfrm rot="19739707">
            <a:off x="2776601" y="5310080"/>
            <a:ext cx="97976" cy="103482"/>
          </a:xfrm>
          <a:prstGeom prst="chord">
            <a:avLst>
              <a:gd name="adj1" fmla="val 383391"/>
              <a:gd name="adj2" fmla="val 10358205"/>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sp>
        <p:nvSpPr>
          <p:cNvPr id="437" name="Chord 436">
            <a:extLst>
              <a:ext uri="{FF2B5EF4-FFF2-40B4-BE49-F238E27FC236}">
                <a16:creationId xmlns:a16="http://schemas.microsoft.com/office/drawing/2014/main" id="{CBD69F95-7507-4599-AA96-818BD687F707}"/>
              </a:ext>
            </a:extLst>
          </p:cNvPr>
          <p:cNvSpPr/>
          <p:nvPr/>
        </p:nvSpPr>
        <p:spPr>
          <a:xfrm rot="19983296">
            <a:off x="3032119" y="5177278"/>
            <a:ext cx="97976" cy="103482"/>
          </a:xfrm>
          <a:prstGeom prst="chord">
            <a:avLst>
              <a:gd name="adj1" fmla="val 909139"/>
              <a:gd name="adj2" fmla="val 10112436"/>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438" name="TextBox 437">
            <a:extLst>
              <a:ext uri="{FF2B5EF4-FFF2-40B4-BE49-F238E27FC236}">
                <a16:creationId xmlns:a16="http://schemas.microsoft.com/office/drawing/2014/main" id="{B4B301A5-EEFB-4B56-BB9A-BC508BD67C41}"/>
              </a:ext>
            </a:extLst>
          </p:cNvPr>
          <p:cNvSpPr txBox="1"/>
          <p:nvPr/>
        </p:nvSpPr>
        <p:spPr>
          <a:xfrm>
            <a:off x="1984416" y="6420320"/>
            <a:ext cx="1031338" cy="215444"/>
          </a:xfrm>
          <a:prstGeom prst="rect">
            <a:avLst/>
          </a:prstGeom>
          <a:noFill/>
          <a:ln w="12700">
            <a:noFill/>
          </a:ln>
        </p:spPr>
        <p:txBody>
          <a:bodyPr wrap="square" rtlCol="0">
            <a:spAutoFit/>
          </a:bodyPr>
          <a:lstStyle/>
          <a:p>
            <a:r>
              <a:rPr lang="en-US" sz="800" dirty="0">
                <a:latin typeface="Arial" panose="020B0604020202020204" pitchFamily="34" charset="0"/>
                <a:cs typeface="Arial" panose="020B0604020202020204" pitchFamily="34" charset="0"/>
              </a:rPr>
              <a:t>Complex</a:t>
            </a:r>
          </a:p>
        </p:txBody>
      </p:sp>
      <p:sp>
        <p:nvSpPr>
          <p:cNvPr id="439" name="TextBox 438">
            <a:extLst>
              <a:ext uri="{FF2B5EF4-FFF2-40B4-BE49-F238E27FC236}">
                <a16:creationId xmlns:a16="http://schemas.microsoft.com/office/drawing/2014/main" id="{454C7D56-E36F-46B4-814F-B40E85288389}"/>
              </a:ext>
            </a:extLst>
          </p:cNvPr>
          <p:cNvSpPr txBox="1"/>
          <p:nvPr/>
        </p:nvSpPr>
        <p:spPr>
          <a:xfrm>
            <a:off x="2188859" y="5982177"/>
            <a:ext cx="1031338" cy="215444"/>
          </a:xfrm>
          <a:prstGeom prst="rect">
            <a:avLst/>
          </a:prstGeom>
          <a:noFill/>
          <a:ln w="12700">
            <a:noFill/>
          </a:ln>
        </p:spPr>
        <p:txBody>
          <a:bodyPr wrap="square" rtlCol="0">
            <a:spAutoFit/>
          </a:bodyPr>
          <a:lstStyle/>
          <a:p>
            <a:r>
              <a:rPr lang="en-US" sz="800" dirty="0">
                <a:latin typeface="Arial" panose="020B0604020202020204" pitchFamily="34" charset="0"/>
                <a:cs typeface="Arial" panose="020B0604020202020204" pitchFamily="34" charset="0"/>
              </a:rPr>
              <a:t>Simple</a:t>
            </a:r>
          </a:p>
        </p:txBody>
      </p:sp>
      <p:sp>
        <p:nvSpPr>
          <p:cNvPr id="442" name="TextBox 441">
            <a:extLst>
              <a:ext uri="{FF2B5EF4-FFF2-40B4-BE49-F238E27FC236}">
                <a16:creationId xmlns:a16="http://schemas.microsoft.com/office/drawing/2014/main" id="{6166E0E5-2A85-4847-993E-177DB12AB4C8}"/>
              </a:ext>
            </a:extLst>
          </p:cNvPr>
          <p:cNvSpPr txBox="1"/>
          <p:nvPr/>
        </p:nvSpPr>
        <p:spPr>
          <a:xfrm>
            <a:off x="855857" y="5509180"/>
            <a:ext cx="616706" cy="215444"/>
          </a:xfrm>
          <a:prstGeom prst="rect">
            <a:avLst/>
          </a:prstGeom>
          <a:noFill/>
          <a:ln w="12700">
            <a:noFill/>
          </a:ln>
        </p:spPr>
        <p:txBody>
          <a:bodyPr wrap="square" rtlCol="0">
            <a:spAutoFit/>
          </a:bodyPr>
          <a:lstStyle/>
          <a:p>
            <a:r>
              <a:rPr lang="en-US" sz="800" dirty="0">
                <a:latin typeface="Arial" panose="020B0604020202020204" pitchFamily="34" charset="0"/>
                <a:cs typeface="Arial" panose="020B0604020202020204" pitchFamily="34" charset="0"/>
              </a:rPr>
              <a:t>Ablation</a:t>
            </a:r>
          </a:p>
        </p:txBody>
      </p:sp>
      <p:sp>
        <p:nvSpPr>
          <p:cNvPr id="443" name="TextBox 442">
            <a:extLst>
              <a:ext uri="{FF2B5EF4-FFF2-40B4-BE49-F238E27FC236}">
                <a16:creationId xmlns:a16="http://schemas.microsoft.com/office/drawing/2014/main" id="{0726E695-B5BD-44A2-9A64-5C7BC58E18C2}"/>
              </a:ext>
            </a:extLst>
          </p:cNvPr>
          <p:cNvSpPr txBox="1"/>
          <p:nvPr/>
        </p:nvSpPr>
        <p:spPr>
          <a:xfrm>
            <a:off x="1119912" y="5020551"/>
            <a:ext cx="847317" cy="215444"/>
          </a:xfrm>
          <a:prstGeom prst="rect">
            <a:avLst/>
          </a:prstGeom>
          <a:noFill/>
          <a:ln w="12700">
            <a:noFill/>
          </a:ln>
        </p:spPr>
        <p:txBody>
          <a:bodyPr wrap="square" rtlCol="0">
            <a:spAutoFit/>
          </a:bodyPr>
          <a:lstStyle/>
          <a:p>
            <a:r>
              <a:rPr lang="en-US" sz="800" dirty="0">
                <a:latin typeface="Arial" panose="020B0604020202020204" pitchFamily="34" charset="0"/>
                <a:cs typeface="Arial" panose="020B0604020202020204" pitchFamily="34" charset="0"/>
              </a:rPr>
              <a:t>Fragmentation</a:t>
            </a:r>
          </a:p>
        </p:txBody>
      </p:sp>
      <p:sp>
        <p:nvSpPr>
          <p:cNvPr id="444" name="TextBox 443">
            <a:extLst>
              <a:ext uri="{FF2B5EF4-FFF2-40B4-BE49-F238E27FC236}">
                <a16:creationId xmlns:a16="http://schemas.microsoft.com/office/drawing/2014/main" id="{48D58665-3899-40BC-BFA4-E040A61A63C3}"/>
              </a:ext>
            </a:extLst>
          </p:cNvPr>
          <p:cNvSpPr txBox="1"/>
          <p:nvPr/>
        </p:nvSpPr>
        <p:spPr>
          <a:xfrm>
            <a:off x="1683140" y="4629826"/>
            <a:ext cx="717037" cy="215444"/>
          </a:xfrm>
          <a:prstGeom prst="rect">
            <a:avLst/>
          </a:prstGeom>
          <a:noFill/>
          <a:ln w="12700">
            <a:noFill/>
          </a:ln>
        </p:spPr>
        <p:txBody>
          <a:bodyPr wrap="square" rtlCol="0">
            <a:spAutoFit/>
          </a:bodyPr>
          <a:lstStyle/>
          <a:p>
            <a:r>
              <a:rPr lang="en-US" sz="800" dirty="0">
                <a:latin typeface="Arial" panose="020B0604020202020204" pitchFamily="34" charset="0"/>
                <a:cs typeface="Arial" panose="020B0604020202020204" pitchFamily="34" charset="0"/>
              </a:rPr>
              <a:t>Dispersion</a:t>
            </a:r>
          </a:p>
        </p:txBody>
      </p:sp>
      <p:sp>
        <p:nvSpPr>
          <p:cNvPr id="445" name="TextBox 444">
            <a:extLst>
              <a:ext uri="{FF2B5EF4-FFF2-40B4-BE49-F238E27FC236}">
                <a16:creationId xmlns:a16="http://schemas.microsoft.com/office/drawing/2014/main" id="{9D6B7430-B0AB-4276-9182-E2FF8E3EA3C7}"/>
              </a:ext>
            </a:extLst>
          </p:cNvPr>
          <p:cNvSpPr txBox="1"/>
          <p:nvPr/>
        </p:nvSpPr>
        <p:spPr>
          <a:xfrm>
            <a:off x="2266117" y="4318811"/>
            <a:ext cx="820560" cy="215444"/>
          </a:xfrm>
          <a:prstGeom prst="rect">
            <a:avLst/>
          </a:prstGeom>
          <a:noFill/>
          <a:ln w="12700">
            <a:noFill/>
          </a:ln>
        </p:spPr>
        <p:txBody>
          <a:bodyPr wrap="square" rtlCol="0">
            <a:spAutoFit/>
          </a:bodyPr>
          <a:lstStyle/>
          <a:p>
            <a:r>
              <a:rPr lang="en-US" sz="800" dirty="0">
                <a:latin typeface="Arial" panose="020B0604020202020204" pitchFamily="34" charset="0"/>
                <a:cs typeface="Arial" panose="020B0604020202020204" pitchFamily="34" charset="0"/>
              </a:rPr>
              <a:t>Disintegration</a:t>
            </a:r>
          </a:p>
        </p:txBody>
      </p:sp>
      <p:sp>
        <p:nvSpPr>
          <p:cNvPr id="446" name="TextBox 445">
            <a:extLst>
              <a:ext uri="{FF2B5EF4-FFF2-40B4-BE49-F238E27FC236}">
                <a16:creationId xmlns:a16="http://schemas.microsoft.com/office/drawing/2014/main" id="{B5C31B98-FFF3-4DC4-A779-D49F7616C806}"/>
              </a:ext>
            </a:extLst>
          </p:cNvPr>
          <p:cNvSpPr txBox="1"/>
          <p:nvPr/>
        </p:nvSpPr>
        <p:spPr>
          <a:xfrm>
            <a:off x="3117685" y="4887235"/>
            <a:ext cx="568638"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Airburst</a:t>
            </a:r>
          </a:p>
        </p:txBody>
      </p:sp>
      <p:cxnSp>
        <p:nvCxnSpPr>
          <p:cNvPr id="447" name="Straight Connector 446">
            <a:extLst>
              <a:ext uri="{FF2B5EF4-FFF2-40B4-BE49-F238E27FC236}">
                <a16:creationId xmlns:a16="http://schemas.microsoft.com/office/drawing/2014/main" id="{7C28FC21-815E-40C6-8BAB-5AAB9BAFCEFA}"/>
              </a:ext>
            </a:extLst>
          </p:cNvPr>
          <p:cNvCxnSpPr>
            <a:cxnSpLocks/>
          </p:cNvCxnSpPr>
          <p:nvPr/>
        </p:nvCxnSpPr>
        <p:spPr>
          <a:xfrm flipH="1">
            <a:off x="511277" y="6250097"/>
            <a:ext cx="791732" cy="0"/>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8" name="Straight Connector 447">
            <a:extLst>
              <a:ext uri="{FF2B5EF4-FFF2-40B4-BE49-F238E27FC236}">
                <a16:creationId xmlns:a16="http://schemas.microsoft.com/office/drawing/2014/main" id="{6712A9D8-F2C7-4FEC-A0EE-750021035E82}"/>
              </a:ext>
            </a:extLst>
          </p:cNvPr>
          <p:cNvCxnSpPr>
            <a:cxnSpLocks/>
          </p:cNvCxnSpPr>
          <p:nvPr/>
        </p:nvCxnSpPr>
        <p:spPr>
          <a:xfrm flipH="1">
            <a:off x="811691" y="5683716"/>
            <a:ext cx="791732" cy="0"/>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9" name="Straight Connector 448">
            <a:extLst>
              <a:ext uri="{FF2B5EF4-FFF2-40B4-BE49-F238E27FC236}">
                <a16:creationId xmlns:a16="http://schemas.microsoft.com/office/drawing/2014/main" id="{EF83FC59-01DB-4107-9654-6BD5622111CF}"/>
              </a:ext>
            </a:extLst>
          </p:cNvPr>
          <p:cNvCxnSpPr>
            <a:cxnSpLocks/>
          </p:cNvCxnSpPr>
          <p:nvPr/>
        </p:nvCxnSpPr>
        <p:spPr>
          <a:xfrm flipH="1">
            <a:off x="1179840" y="5194472"/>
            <a:ext cx="791732" cy="0"/>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0" name="Straight Connector 449">
            <a:extLst>
              <a:ext uri="{FF2B5EF4-FFF2-40B4-BE49-F238E27FC236}">
                <a16:creationId xmlns:a16="http://schemas.microsoft.com/office/drawing/2014/main" id="{B4994836-E6AF-4F33-B053-E5497B9B3B5E}"/>
              </a:ext>
            </a:extLst>
          </p:cNvPr>
          <p:cNvCxnSpPr>
            <a:cxnSpLocks/>
          </p:cNvCxnSpPr>
          <p:nvPr/>
        </p:nvCxnSpPr>
        <p:spPr>
          <a:xfrm flipH="1">
            <a:off x="1708349" y="4813711"/>
            <a:ext cx="791732" cy="0"/>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51" name="Straight Connector 450">
            <a:extLst>
              <a:ext uri="{FF2B5EF4-FFF2-40B4-BE49-F238E27FC236}">
                <a16:creationId xmlns:a16="http://schemas.microsoft.com/office/drawing/2014/main" id="{E8C1DF31-D410-407C-98EF-17B835470D1A}"/>
              </a:ext>
            </a:extLst>
          </p:cNvPr>
          <p:cNvCxnSpPr>
            <a:cxnSpLocks/>
          </p:cNvCxnSpPr>
          <p:nvPr/>
        </p:nvCxnSpPr>
        <p:spPr>
          <a:xfrm flipH="1">
            <a:off x="2283712" y="4509685"/>
            <a:ext cx="791732" cy="0"/>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2" name="TextBox 451">
            <a:extLst>
              <a:ext uri="{FF2B5EF4-FFF2-40B4-BE49-F238E27FC236}">
                <a16:creationId xmlns:a16="http://schemas.microsoft.com/office/drawing/2014/main" id="{0C5C2ECA-A0A4-4FFC-BB48-5BA341B83C16}"/>
              </a:ext>
            </a:extLst>
          </p:cNvPr>
          <p:cNvSpPr txBox="1"/>
          <p:nvPr/>
        </p:nvSpPr>
        <p:spPr>
          <a:xfrm>
            <a:off x="6019298" y="5290409"/>
            <a:ext cx="769318" cy="215444"/>
          </a:xfrm>
          <a:prstGeom prst="rect">
            <a:avLst/>
          </a:prstGeom>
          <a:noFill/>
          <a:ln w="38100">
            <a:noFill/>
          </a:ln>
        </p:spPr>
        <p:txBody>
          <a:bodyPr wrap="square" rtlCol="0">
            <a:spAutoFit/>
          </a:bodyPr>
          <a:lstStyle/>
          <a:p>
            <a:r>
              <a:rPr lang="en-US" sz="800" dirty="0">
                <a:latin typeface="Arial" panose="020B0604020202020204" pitchFamily="34" charset="0"/>
                <a:cs typeface="Arial" panose="020B0604020202020204" pitchFamily="34" charset="0"/>
              </a:rPr>
              <a:t>Temperature</a:t>
            </a:r>
          </a:p>
        </p:txBody>
      </p:sp>
      <p:sp>
        <p:nvSpPr>
          <p:cNvPr id="453" name="TextBox 452">
            <a:extLst>
              <a:ext uri="{FF2B5EF4-FFF2-40B4-BE49-F238E27FC236}">
                <a16:creationId xmlns:a16="http://schemas.microsoft.com/office/drawing/2014/main" id="{0D953CB5-B609-4DD2-BCB9-FEA2DDBF8200}"/>
              </a:ext>
            </a:extLst>
          </p:cNvPr>
          <p:cNvSpPr txBox="1"/>
          <p:nvPr/>
        </p:nvSpPr>
        <p:spPr>
          <a:xfrm>
            <a:off x="5826047" y="4998848"/>
            <a:ext cx="598595" cy="215444"/>
          </a:xfrm>
          <a:prstGeom prst="rect">
            <a:avLst/>
          </a:prstGeom>
          <a:noFill/>
          <a:ln w="38100">
            <a:noFill/>
          </a:ln>
        </p:spPr>
        <p:txBody>
          <a:bodyPr wrap="square" rtlCol="0">
            <a:spAutoFit/>
          </a:bodyPr>
          <a:lstStyle/>
          <a:p>
            <a:r>
              <a:rPr lang="en-US" sz="800" dirty="0">
                <a:latin typeface="Arial" panose="020B0604020202020204" pitchFamily="34" charset="0"/>
                <a:cs typeface="Arial" panose="020B0604020202020204" pitchFamily="34" charset="0"/>
              </a:rPr>
              <a:t>Pressure</a:t>
            </a:r>
          </a:p>
        </p:txBody>
      </p:sp>
      <p:sp>
        <p:nvSpPr>
          <p:cNvPr id="454" name="TextBox 453">
            <a:extLst>
              <a:ext uri="{FF2B5EF4-FFF2-40B4-BE49-F238E27FC236}">
                <a16:creationId xmlns:a16="http://schemas.microsoft.com/office/drawing/2014/main" id="{5E81193F-28CC-420F-85AC-5459155FCDD4}"/>
              </a:ext>
            </a:extLst>
          </p:cNvPr>
          <p:cNvSpPr txBox="1"/>
          <p:nvPr/>
        </p:nvSpPr>
        <p:spPr>
          <a:xfrm>
            <a:off x="6312759" y="5622873"/>
            <a:ext cx="597651" cy="215444"/>
          </a:xfrm>
          <a:prstGeom prst="rect">
            <a:avLst/>
          </a:prstGeom>
          <a:noFill/>
          <a:ln w="38100">
            <a:noFill/>
          </a:ln>
        </p:spPr>
        <p:txBody>
          <a:bodyPr wrap="square" rtlCol="0">
            <a:spAutoFit/>
          </a:bodyPr>
          <a:lstStyle/>
          <a:p>
            <a:r>
              <a:rPr lang="en-US" sz="800" dirty="0">
                <a:latin typeface="Arial" panose="020B0604020202020204" pitchFamily="34" charset="0"/>
                <a:cs typeface="Arial" panose="020B0604020202020204" pitchFamily="34" charset="0"/>
              </a:rPr>
              <a:t>Density</a:t>
            </a:r>
          </a:p>
        </p:txBody>
      </p:sp>
      <p:sp>
        <p:nvSpPr>
          <p:cNvPr id="455" name="TextBox 454">
            <a:extLst>
              <a:ext uri="{FF2B5EF4-FFF2-40B4-BE49-F238E27FC236}">
                <a16:creationId xmlns:a16="http://schemas.microsoft.com/office/drawing/2014/main" id="{6D48334D-EA9C-42F1-ACD6-2EE6682853BA}"/>
              </a:ext>
            </a:extLst>
          </p:cNvPr>
          <p:cNvSpPr txBox="1"/>
          <p:nvPr/>
        </p:nvSpPr>
        <p:spPr>
          <a:xfrm>
            <a:off x="3523502" y="4492740"/>
            <a:ext cx="857771" cy="71785"/>
          </a:xfrm>
          <a:prstGeom prst="rect">
            <a:avLst/>
          </a:prstGeom>
          <a:noFill/>
          <a:ln w="38100">
            <a:noFill/>
          </a:ln>
        </p:spPr>
        <p:txBody>
          <a:bodyPr wrap="square" rtlCol="0">
            <a:prstTxWarp prst="textArchUp">
              <a:avLst>
                <a:gd name="adj" fmla="val 11429731"/>
              </a:avLst>
            </a:prstTxWarp>
            <a:spAutoFit/>
          </a:bodyPr>
          <a:lstStyle/>
          <a:p>
            <a:pPr algn="ctr"/>
            <a:r>
              <a:rPr lang="en-US" sz="800" b="1" dirty="0">
                <a:latin typeface="Arial" panose="020B0604020202020204" pitchFamily="34" charset="0"/>
                <a:cs typeface="Arial" panose="020B0604020202020204" pitchFamily="34" charset="0"/>
              </a:rPr>
              <a:t>Top of Atmosphere</a:t>
            </a:r>
          </a:p>
        </p:txBody>
      </p:sp>
      <p:sp>
        <p:nvSpPr>
          <p:cNvPr id="456" name="TextBox 455">
            <a:extLst>
              <a:ext uri="{FF2B5EF4-FFF2-40B4-BE49-F238E27FC236}">
                <a16:creationId xmlns:a16="http://schemas.microsoft.com/office/drawing/2014/main" id="{1EE6AC6A-D943-4EEF-B738-37A9DE308DA2}"/>
              </a:ext>
            </a:extLst>
          </p:cNvPr>
          <p:cNvSpPr txBox="1"/>
          <p:nvPr/>
        </p:nvSpPr>
        <p:spPr>
          <a:xfrm>
            <a:off x="3489695" y="5012925"/>
            <a:ext cx="857771" cy="71785"/>
          </a:xfrm>
          <a:prstGeom prst="rect">
            <a:avLst/>
          </a:prstGeom>
          <a:noFill/>
          <a:ln w="38100">
            <a:noFill/>
          </a:ln>
        </p:spPr>
        <p:txBody>
          <a:bodyPr wrap="square" rtlCol="0">
            <a:prstTxWarp prst="textArchUp">
              <a:avLst>
                <a:gd name="adj" fmla="val 11429731"/>
              </a:avLst>
            </a:prstTxWarp>
            <a:spAutoFit/>
          </a:bodyPr>
          <a:lstStyle/>
          <a:p>
            <a:pPr algn="ctr"/>
            <a:r>
              <a:rPr lang="en-US" sz="800" b="1" dirty="0">
                <a:latin typeface="Arial" panose="020B0604020202020204" pitchFamily="34" charset="0"/>
                <a:cs typeface="Arial" panose="020B0604020202020204" pitchFamily="34" charset="0"/>
              </a:rPr>
              <a:t>Surface</a:t>
            </a:r>
          </a:p>
        </p:txBody>
      </p:sp>
      <p:sp>
        <p:nvSpPr>
          <p:cNvPr id="457" name="TextBox 456">
            <a:extLst>
              <a:ext uri="{FF2B5EF4-FFF2-40B4-BE49-F238E27FC236}">
                <a16:creationId xmlns:a16="http://schemas.microsoft.com/office/drawing/2014/main" id="{F4536A0D-1023-4123-B8D9-7924706A6CFE}"/>
              </a:ext>
            </a:extLst>
          </p:cNvPr>
          <p:cNvSpPr txBox="1"/>
          <p:nvPr/>
        </p:nvSpPr>
        <p:spPr>
          <a:xfrm>
            <a:off x="4847550" y="4452046"/>
            <a:ext cx="766874"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Gravity</a:t>
            </a:r>
          </a:p>
        </p:txBody>
      </p:sp>
      <p:sp>
        <p:nvSpPr>
          <p:cNvPr id="458" name="Explosion: 8 Points 457">
            <a:extLst>
              <a:ext uri="{FF2B5EF4-FFF2-40B4-BE49-F238E27FC236}">
                <a16:creationId xmlns:a16="http://schemas.microsoft.com/office/drawing/2014/main" id="{0F53F093-D1AE-484C-AA6C-B4A7810220C5}"/>
              </a:ext>
            </a:extLst>
          </p:cNvPr>
          <p:cNvSpPr/>
          <p:nvPr/>
        </p:nvSpPr>
        <p:spPr>
          <a:xfrm>
            <a:off x="3296625" y="4750731"/>
            <a:ext cx="110984" cy="110839"/>
          </a:xfrm>
          <a:prstGeom prst="irregularSeal1">
            <a:avLst/>
          </a:prstGeom>
          <a:solidFill>
            <a:schemeClr val="bg1"/>
          </a:solidFill>
          <a:ln w="12700">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459" name="TextBox 458">
            <a:extLst>
              <a:ext uri="{FF2B5EF4-FFF2-40B4-BE49-F238E27FC236}">
                <a16:creationId xmlns:a16="http://schemas.microsoft.com/office/drawing/2014/main" id="{41318077-32D3-432A-8A19-1B61E0F9D3B9}"/>
              </a:ext>
            </a:extLst>
          </p:cNvPr>
          <p:cNvSpPr txBox="1"/>
          <p:nvPr/>
        </p:nvSpPr>
        <p:spPr>
          <a:xfrm>
            <a:off x="4565819" y="4761722"/>
            <a:ext cx="456657"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g </a:t>
            </a:r>
            <a:r>
              <a:rPr lang="en-US" sz="800" baseline="-25000" dirty="0">
                <a:latin typeface="Arial" panose="020B0604020202020204" pitchFamily="34" charset="0"/>
                <a:cs typeface="Arial" panose="020B0604020202020204" pitchFamily="34" charset="0"/>
              </a:rPr>
              <a:t>T</a:t>
            </a:r>
          </a:p>
        </p:txBody>
      </p:sp>
      <p:sp>
        <p:nvSpPr>
          <p:cNvPr id="460" name="TextBox 459">
            <a:extLst>
              <a:ext uri="{FF2B5EF4-FFF2-40B4-BE49-F238E27FC236}">
                <a16:creationId xmlns:a16="http://schemas.microsoft.com/office/drawing/2014/main" id="{C063262D-6C50-4C3D-B2BF-3B6C058FF322}"/>
              </a:ext>
            </a:extLst>
          </p:cNvPr>
          <p:cNvSpPr txBox="1"/>
          <p:nvPr/>
        </p:nvSpPr>
        <p:spPr>
          <a:xfrm>
            <a:off x="5277048" y="5205590"/>
            <a:ext cx="456657"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P(z)</a:t>
            </a:r>
          </a:p>
        </p:txBody>
      </p:sp>
      <p:sp>
        <p:nvSpPr>
          <p:cNvPr id="461" name="TextBox 460">
            <a:extLst>
              <a:ext uri="{FF2B5EF4-FFF2-40B4-BE49-F238E27FC236}">
                <a16:creationId xmlns:a16="http://schemas.microsoft.com/office/drawing/2014/main" id="{63D3BEDD-E9F8-4EA3-A314-7D3CC1973302}"/>
              </a:ext>
            </a:extLst>
          </p:cNvPr>
          <p:cNvSpPr txBox="1"/>
          <p:nvPr/>
        </p:nvSpPr>
        <p:spPr>
          <a:xfrm>
            <a:off x="5523931" y="5483774"/>
            <a:ext cx="456657"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T(z)</a:t>
            </a:r>
          </a:p>
        </p:txBody>
      </p:sp>
      <p:sp>
        <p:nvSpPr>
          <p:cNvPr id="462" name="TextBox 461">
            <a:extLst>
              <a:ext uri="{FF2B5EF4-FFF2-40B4-BE49-F238E27FC236}">
                <a16:creationId xmlns:a16="http://schemas.microsoft.com/office/drawing/2014/main" id="{35869425-F816-43E7-986F-4A19CBCE7F27}"/>
              </a:ext>
            </a:extLst>
          </p:cNvPr>
          <p:cNvSpPr txBox="1"/>
          <p:nvPr/>
        </p:nvSpPr>
        <p:spPr>
          <a:xfrm>
            <a:off x="5773145" y="6890573"/>
            <a:ext cx="456657" cy="215444"/>
          </a:xfrm>
          <a:prstGeom prst="rect">
            <a:avLst/>
          </a:prstGeom>
          <a:noFill/>
          <a:ln w="38100">
            <a:noFill/>
          </a:ln>
        </p:spPr>
        <p:txBody>
          <a:bodyPr wrap="square" rtlCol="0">
            <a:spAutoFit/>
          </a:bodyPr>
          <a:lstStyle/>
          <a:p>
            <a:pPr algn="ctr"/>
            <a:r>
              <a:rPr lang="el-GR" sz="800" dirty="0">
                <a:latin typeface="Arial" panose="020B0604020202020204" pitchFamily="34" charset="0"/>
                <a:cs typeface="Arial" panose="020B0604020202020204" pitchFamily="34" charset="0"/>
              </a:rPr>
              <a:t>ρ</a:t>
            </a:r>
            <a:r>
              <a:rPr lang="en-US" sz="800" baseline="-25000" dirty="0">
                <a:latin typeface="Arial" panose="020B0604020202020204" pitchFamily="34" charset="0"/>
                <a:cs typeface="Arial" panose="020B0604020202020204" pitchFamily="34" charset="0"/>
              </a:rPr>
              <a:t>T</a:t>
            </a:r>
          </a:p>
        </p:txBody>
      </p:sp>
      <p:sp>
        <p:nvSpPr>
          <p:cNvPr id="463" name="TextBox 462">
            <a:extLst>
              <a:ext uri="{FF2B5EF4-FFF2-40B4-BE49-F238E27FC236}">
                <a16:creationId xmlns:a16="http://schemas.microsoft.com/office/drawing/2014/main" id="{CA681E69-4EA7-4992-8B29-A32C77E23504}"/>
              </a:ext>
            </a:extLst>
          </p:cNvPr>
          <p:cNvSpPr txBox="1"/>
          <p:nvPr/>
        </p:nvSpPr>
        <p:spPr>
          <a:xfrm>
            <a:off x="5719850" y="5726942"/>
            <a:ext cx="515150"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 </a:t>
            </a:r>
            <a:r>
              <a:rPr lang="el-GR" sz="800" dirty="0">
                <a:latin typeface="Arial" panose="020B0604020202020204" pitchFamily="34" charset="0"/>
                <a:cs typeface="Arial" panose="020B0604020202020204" pitchFamily="34" charset="0"/>
              </a:rPr>
              <a:t>ρ</a:t>
            </a:r>
            <a:r>
              <a:rPr lang="en-US" sz="800" baseline="-25000" dirty="0">
                <a:latin typeface="Arial" panose="020B0604020202020204" pitchFamily="34" charset="0"/>
                <a:cs typeface="Arial" panose="020B0604020202020204" pitchFamily="34" charset="0"/>
              </a:rPr>
              <a:t>a </a:t>
            </a:r>
            <a:r>
              <a:rPr lang="en-US" sz="800" dirty="0">
                <a:latin typeface="Arial" panose="020B0604020202020204" pitchFamily="34" charset="0"/>
                <a:cs typeface="Arial" panose="020B0604020202020204" pitchFamily="34" charset="0"/>
              </a:rPr>
              <a:t>(z)</a:t>
            </a:r>
          </a:p>
        </p:txBody>
      </p:sp>
      <p:sp>
        <p:nvSpPr>
          <p:cNvPr id="464" name="TextBox 463">
            <a:extLst>
              <a:ext uri="{FF2B5EF4-FFF2-40B4-BE49-F238E27FC236}">
                <a16:creationId xmlns:a16="http://schemas.microsoft.com/office/drawing/2014/main" id="{8DCAA54D-1D00-47C9-89E4-2C0E90651DA3}"/>
              </a:ext>
            </a:extLst>
          </p:cNvPr>
          <p:cNvSpPr txBox="1"/>
          <p:nvPr/>
        </p:nvSpPr>
        <p:spPr>
          <a:xfrm>
            <a:off x="842819" y="6967550"/>
            <a:ext cx="337687" cy="215444"/>
          </a:xfrm>
          <a:prstGeom prst="rect">
            <a:avLst/>
          </a:prstGeom>
          <a:noFill/>
          <a:ln w="12700">
            <a:noFill/>
          </a:ln>
        </p:spPr>
        <p:txBody>
          <a:bodyPr wrap="square" rtlCol="0">
            <a:spAutoFit/>
          </a:bodyPr>
          <a:lstStyle/>
          <a:p>
            <a:pPr algn="ctr"/>
            <a:r>
              <a:rPr lang="en-US" sz="800" dirty="0">
                <a:latin typeface="Arial" panose="020B0604020202020204" pitchFamily="34" charset="0"/>
                <a:cs typeface="Arial" panose="020B0604020202020204" pitchFamily="34" charset="0"/>
              </a:rPr>
              <a:t>V</a:t>
            </a:r>
            <a:r>
              <a:rPr lang="en-US" sz="800" baseline="-25000" dirty="0">
                <a:latin typeface="Arial" panose="020B0604020202020204" pitchFamily="34" charset="0"/>
                <a:cs typeface="Arial" panose="020B0604020202020204" pitchFamily="34" charset="0"/>
              </a:rPr>
              <a:t>i</a:t>
            </a:r>
          </a:p>
        </p:txBody>
      </p:sp>
      <p:sp>
        <p:nvSpPr>
          <p:cNvPr id="465" name="TextBox 464">
            <a:extLst>
              <a:ext uri="{FF2B5EF4-FFF2-40B4-BE49-F238E27FC236}">
                <a16:creationId xmlns:a16="http://schemas.microsoft.com/office/drawing/2014/main" id="{C4468F66-BD3E-4DB9-87BE-E01DE3C399A7}"/>
              </a:ext>
            </a:extLst>
          </p:cNvPr>
          <p:cNvSpPr txBox="1"/>
          <p:nvPr/>
        </p:nvSpPr>
        <p:spPr>
          <a:xfrm>
            <a:off x="1175549" y="5669227"/>
            <a:ext cx="456657" cy="215444"/>
          </a:xfrm>
          <a:prstGeom prst="rect">
            <a:avLst/>
          </a:prstGeom>
          <a:noFill/>
          <a:ln w="12700">
            <a:noFill/>
          </a:ln>
        </p:spPr>
        <p:txBody>
          <a:bodyPr wrap="square" rtlCol="0">
            <a:spAutoFit/>
          </a:bodyPr>
          <a:lstStyle/>
          <a:p>
            <a:pPr algn="ctr"/>
            <a:r>
              <a:rPr lang="en-US" sz="800" dirty="0" smtClean="0">
                <a:latin typeface="Arial" panose="020B0604020202020204" pitchFamily="34" charset="0"/>
                <a:cs typeface="Arial" panose="020B0604020202020204" pitchFamily="34" charset="0"/>
              </a:rPr>
              <a:t>m</a:t>
            </a:r>
            <a:r>
              <a:rPr lang="en-US" sz="800" baseline="-25000" dirty="0" smtClean="0">
                <a:latin typeface="Arial" panose="020B0604020202020204" pitchFamily="34" charset="0"/>
                <a:cs typeface="Arial" panose="020B0604020202020204" pitchFamily="34" charset="0"/>
              </a:rPr>
              <a:t>i</a:t>
            </a:r>
            <a:endParaRPr lang="en-US" sz="800" baseline="-25000" dirty="0">
              <a:latin typeface="Arial" panose="020B0604020202020204" pitchFamily="34" charset="0"/>
              <a:cs typeface="Arial" panose="020B0604020202020204" pitchFamily="34" charset="0"/>
            </a:endParaRPr>
          </a:p>
        </p:txBody>
      </p:sp>
      <p:sp>
        <p:nvSpPr>
          <p:cNvPr id="466" name="TextBox 465">
            <a:extLst>
              <a:ext uri="{FF2B5EF4-FFF2-40B4-BE49-F238E27FC236}">
                <a16:creationId xmlns:a16="http://schemas.microsoft.com/office/drawing/2014/main" id="{E70DFC3A-09FC-4B44-BBBA-58D648C071AF}"/>
              </a:ext>
            </a:extLst>
          </p:cNvPr>
          <p:cNvSpPr txBox="1"/>
          <p:nvPr/>
        </p:nvSpPr>
        <p:spPr>
          <a:xfrm>
            <a:off x="1829021" y="5855663"/>
            <a:ext cx="332429" cy="215444"/>
          </a:xfrm>
          <a:prstGeom prst="rect">
            <a:avLst/>
          </a:prstGeom>
          <a:noFill/>
          <a:ln w="12700">
            <a:noFill/>
          </a:ln>
        </p:spPr>
        <p:txBody>
          <a:bodyPr wrap="square" rtlCol="0">
            <a:spAutoFit/>
          </a:bodyPr>
          <a:lstStyle/>
          <a:p>
            <a:pPr algn="ctr"/>
            <a:r>
              <a:rPr lang="en-US" sz="800" dirty="0" smtClean="0">
                <a:latin typeface="Arial" panose="020B0604020202020204" pitchFamily="34" charset="0"/>
                <a:cs typeface="Arial" panose="020B0604020202020204" pitchFamily="34" charset="0"/>
              </a:rPr>
              <a:t>m</a:t>
            </a:r>
            <a:r>
              <a:rPr lang="en-US" sz="800" baseline="-25000" dirty="0" smtClean="0">
                <a:latin typeface="Arial" panose="020B0604020202020204" pitchFamily="34" charset="0"/>
                <a:cs typeface="Arial" panose="020B0604020202020204" pitchFamily="34" charset="0"/>
              </a:rPr>
              <a:t>f</a:t>
            </a:r>
            <a:endParaRPr lang="en-US" sz="800" baseline="-25000" dirty="0">
              <a:latin typeface="Arial" panose="020B0604020202020204" pitchFamily="34" charset="0"/>
              <a:cs typeface="Arial" panose="020B0604020202020204" pitchFamily="34" charset="0"/>
            </a:endParaRPr>
          </a:p>
        </p:txBody>
      </p:sp>
      <p:sp>
        <p:nvSpPr>
          <p:cNvPr id="467" name="TextBox 466">
            <a:extLst>
              <a:ext uri="{FF2B5EF4-FFF2-40B4-BE49-F238E27FC236}">
                <a16:creationId xmlns:a16="http://schemas.microsoft.com/office/drawing/2014/main" id="{1A792CA5-B267-45F0-8C7F-594B94B901C8}"/>
              </a:ext>
            </a:extLst>
          </p:cNvPr>
          <p:cNvSpPr txBox="1"/>
          <p:nvPr/>
        </p:nvSpPr>
        <p:spPr>
          <a:xfrm>
            <a:off x="2158078" y="5475082"/>
            <a:ext cx="342013" cy="215444"/>
          </a:xfrm>
          <a:prstGeom prst="rect">
            <a:avLst/>
          </a:prstGeom>
          <a:noFill/>
          <a:ln w="12700">
            <a:noFill/>
          </a:ln>
        </p:spPr>
        <p:txBody>
          <a:bodyPr wrap="square" rtlCol="0">
            <a:spAutoFit/>
          </a:bodyPr>
          <a:lstStyle/>
          <a:p>
            <a:pPr algn="ctr"/>
            <a:r>
              <a:rPr lang="en-US" sz="800" dirty="0">
                <a:latin typeface="Arial" panose="020B0604020202020204" pitchFamily="34" charset="0"/>
                <a:cs typeface="Arial" panose="020B0604020202020204" pitchFamily="34" charset="0"/>
              </a:rPr>
              <a:t>N</a:t>
            </a:r>
            <a:r>
              <a:rPr lang="en-US" sz="800" baseline="-25000" dirty="0">
                <a:latin typeface="Arial" panose="020B0604020202020204" pitchFamily="34" charset="0"/>
                <a:cs typeface="Arial" panose="020B0604020202020204" pitchFamily="34" charset="0"/>
              </a:rPr>
              <a:t>f</a:t>
            </a:r>
          </a:p>
        </p:txBody>
      </p:sp>
      <p:sp>
        <p:nvSpPr>
          <p:cNvPr id="468" name="TextBox 467">
            <a:extLst>
              <a:ext uri="{FF2B5EF4-FFF2-40B4-BE49-F238E27FC236}">
                <a16:creationId xmlns:a16="http://schemas.microsoft.com/office/drawing/2014/main" id="{6F019242-CBF0-4E1A-9C9C-7368AAE2324A}"/>
              </a:ext>
            </a:extLst>
          </p:cNvPr>
          <p:cNvSpPr txBox="1"/>
          <p:nvPr/>
        </p:nvSpPr>
        <p:spPr>
          <a:xfrm>
            <a:off x="1527579" y="5195201"/>
            <a:ext cx="456657" cy="215444"/>
          </a:xfrm>
          <a:prstGeom prst="rect">
            <a:avLst/>
          </a:prstGeom>
          <a:noFill/>
          <a:ln w="12700">
            <a:noFill/>
          </a:ln>
        </p:spPr>
        <p:txBody>
          <a:bodyPr wrap="square" rtlCol="0">
            <a:spAutoFit/>
          </a:bodyPr>
          <a:lstStyle/>
          <a:p>
            <a:pPr algn="ctr"/>
            <a:r>
              <a:rPr lang="en-US" sz="800" dirty="0">
                <a:latin typeface="Arial" panose="020B0604020202020204" pitchFamily="34" charset="0"/>
                <a:cs typeface="Arial" panose="020B0604020202020204" pitchFamily="34" charset="0"/>
              </a:rPr>
              <a:t>N</a:t>
            </a:r>
            <a:r>
              <a:rPr lang="en-US" sz="800" baseline="-25000" dirty="0">
                <a:latin typeface="Arial" panose="020B0604020202020204" pitchFamily="34" charset="0"/>
                <a:cs typeface="Arial" panose="020B0604020202020204" pitchFamily="34" charset="0"/>
              </a:rPr>
              <a:t>i</a:t>
            </a:r>
          </a:p>
        </p:txBody>
      </p:sp>
      <p:sp>
        <p:nvSpPr>
          <p:cNvPr id="469" name="TextBox 468">
            <a:extLst>
              <a:ext uri="{FF2B5EF4-FFF2-40B4-BE49-F238E27FC236}">
                <a16:creationId xmlns:a16="http://schemas.microsoft.com/office/drawing/2014/main" id="{35F62DE8-D383-4E9F-80A8-9F42CD25A897}"/>
              </a:ext>
            </a:extLst>
          </p:cNvPr>
          <p:cNvSpPr txBox="1"/>
          <p:nvPr/>
        </p:nvSpPr>
        <p:spPr>
          <a:xfrm>
            <a:off x="993304" y="6254724"/>
            <a:ext cx="279806" cy="215444"/>
          </a:xfrm>
          <a:prstGeom prst="rect">
            <a:avLst/>
          </a:prstGeom>
          <a:noFill/>
          <a:ln w="12700">
            <a:noFill/>
          </a:ln>
        </p:spPr>
        <p:txBody>
          <a:bodyPr wrap="square" rtlCol="0">
            <a:spAutoFit/>
          </a:bodyPr>
          <a:lstStyle/>
          <a:p>
            <a:pPr algn="ctr"/>
            <a:r>
              <a:rPr lang="el-GR" sz="800" dirty="0">
                <a:latin typeface="Arial" panose="020B0604020202020204" pitchFamily="34" charset="0"/>
                <a:cs typeface="Arial" panose="020B0604020202020204" pitchFamily="34" charset="0"/>
              </a:rPr>
              <a:t>θ</a:t>
            </a:r>
            <a:r>
              <a:rPr lang="en-US" sz="800" baseline="-25000" dirty="0">
                <a:latin typeface="Arial" panose="020B0604020202020204" pitchFamily="34" charset="0"/>
                <a:cs typeface="Arial" panose="020B0604020202020204" pitchFamily="34" charset="0"/>
              </a:rPr>
              <a:t>i</a:t>
            </a:r>
          </a:p>
        </p:txBody>
      </p:sp>
      <p:sp>
        <p:nvSpPr>
          <p:cNvPr id="470" name="TextBox 469">
            <a:extLst>
              <a:ext uri="{FF2B5EF4-FFF2-40B4-BE49-F238E27FC236}">
                <a16:creationId xmlns:a16="http://schemas.microsoft.com/office/drawing/2014/main" id="{066386B0-34B1-4732-9554-D18CECAC6442}"/>
              </a:ext>
            </a:extLst>
          </p:cNvPr>
          <p:cNvSpPr txBox="1"/>
          <p:nvPr/>
        </p:nvSpPr>
        <p:spPr>
          <a:xfrm>
            <a:off x="1590746" y="6427376"/>
            <a:ext cx="280905" cy="215444"/>
          </a:xfrm>
          <a:prstGeom prst="rect">
            <a:avLst/>
          </a:prstGeom>
          <a:noFill/>
          <a:ln w="12700">
            <a:noFill/>
          </a:ln>
        </p:spPr>
        <p:txBody>
          <a:bodyPr wrap="square" rtlCol="0">
            <a:spAutoFit/>
          </a:bodyPr>
          <a:lstStyle/>
          <a:p>
            <a:pPr algn="ctr"/>
            <a:r>
              <a:rPr lang="el-GR" sz="800" dirty="0">
                <a:latin typeface="Arial" panose="020B0604020202020204" pitchFamily="34" charset="0"/>
                <a:cs typeface="Arial" panose="020B0604020202020204" pitchFamily="34" charset="0"/>
              </a:rPr>
              <a:t>θ</a:t>
            </a:r>
            <a:r>
              <a:rPr lang="en-US" sz="800" baseline="-25000" dirty="0">
                <a:latin typeface="Arial" panose="020B0604020202020204" pitchFamily="34" charset="0"/>
                <a:cs typeface="Arial" panose="020B0604020202020204" pitchFamily="34" charset="0"/>
              </a:rPr>
              <a:t>f</a:t>
            </a:r>
          </a:p>
        </p:txBody>
      </p:sp>
      <p:sp>
        <p:nvSpPr>
          <p:cNvPr id="471" name="Freeform: Shape 470">
            <a:extLst>
              <a:ext uri="{FF2B5EF4-FFF2-40B4-BE49-F238E27FC236}">
                <a16:creationId xmlns:a16="http://schemas.microsoft.com/office/drawing/2014/main" id="{3C87F3B7-77F2-414C-BA68-CF17B9B9B5E9}"/>
              </a:ext>
            </a:extLst>
          </p:cNvPr>
          <p:cNvSpPr/>
          <p:nvPr/>
        </p:nvSpPr>
        <p:spPr>
          <a:xfrm rot="720508">
            <a:off x="1298675" y="6308435"/>
            <a:ext cx="614201" cy="69950"/>
          </a:xfrm>
          <a:custGeom>
            <a:avLst/>
            <a:gdLst>
              <a:gd name="connsiteX0" fmla="*/ 0 w 1112221"/>
              <a:gd name="connsiteY0" fmla="*/ 6961 h 216813"/>
              <a:gd name="connsiteX1" fmla="*/ 535021 w 1112221"/>
              <a:gd name="connsiteY1" fmla="*/ 21553 h 216813"/>
              <a:gd name="connsiteX2" fmla="*/ 1026268 w 1112221"/>
              <a:gd name="connsiteY2" fmla="*/ 186923 h 216813"/>
              <a:gd name="connsiteX3" fmla="*/ 1108953 w 1112221"/>
              <a:gd name="connsiteY3" fmla="*/ 216106 h 216813"/>
            </a:gdLst>
            <a:ahLst/>
            <a:cxnLst>
              <a:cxn ang="0">
                <a:pos x="connsiteX0" y="connsiteY0"/>
              </a:cxn>
              <a:cxn ang="0">
                <a:pos x="connsiteX1" y="connsiteY1"/>
              </a:cxn>
              <a:cxn ang="0">
                <a:pos x="connsiteX2" y="connsiteY2"/>
              </a:cxn>
              <a:cxn ang="0">
                <a:pos x="connsiteX3" y="connsiteY3"/>
              </a:cxn>
            </a:cxnLst>
            <a:rect l="l" t="t" r="r" b="b"/>
            <a:pathLst>
              <a:path w="1112221" h="216813">
                <a:moveTo>
                  <a:pt x="0" y="6961"/>
                </a:moveTo>
                <a:cubicBezTo>
                  <a:pt x="181988" y="-740"/>
                  <a:pt x="363976" y="-8441"/>
                  <a:pt x="535021" y="21553"/>
                </a:cubicBezTo>
                <a:cubicBezTo>
                  <a:pt x="706066" y="51547"/>
                  <a:pt x="930613" y="154498"/>
                  <a:pt x="1026268" y="186923"/>
                </a:cubicBezTo>
                <a:cubicBezTo>
                  <a:pt x="1121923" y="219348"/>
                  <a:pt x="1115438" y="217727"/>
                  <a:pt x="1108953" y="216106"/>
                </a:cubicBezTo>
              </a:path>
            </a:pathLst>
          </a:cu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800">
              <a:latin typeface="Arial" panose="020B0604020202020204" pitchFamily="34" charset="0"/>
              <a:cs typeface="Arial" panose="020B0604020202020204" pitchFamily="34" charset="0"/>
            </a:endParaRPr>
          </a:p>
        </p:txBody>
      </p:sp>
      <p:sp>
        <p:nvSpPr>
          <p:cNvPr id="472" name="Freeform: Shape 471">
            <a:extLst>
              <a:ext uri="{FF2B5EF4-FFF2-40B4-BE49-F238E27FC236}">
                <a16:creationId xmlns:a16="http://schemas.microsoft.com/office/drawing/2014/main" id="{813294B0-109F-4AC4-89A9-15889CDFA808}"/>
              </a:ext>
            </a:extLst>
          </p:cNvPr>
          <p:cNvSpPr/>
          <p:nvPr/>
        </p:nvSpPr>
        <p:spPr>
          <a:xfrm>
            <a:off x="1601109" y="5688016"/>
            <a:ext cx="575196" cy="240800"/>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800" dirty="0">
              <a:latin typeface="Arial" panose="020B0604020202020204" pitchFamily="34" charset="0"/>
              <a:cs typeface="Arial" panose="020B0604020202020204" pitchFamily="34" charset="0"/>
            </a:endParaRPr>
          </a:p>
        </p:txBody>
      </p:sp>
      <p:sp>
        <p:nvSpPr>
          <p:cNvPr id="473" name="Freeform: Shape 472">
            <a:extLst>
              <a:ext uri="{FF2B5EF4-FFF2-40B4-BE49-F238E27FC236}">
                <a16:creationId xmlns:a16="http://schemas.microsoft.com/office/drawing/2014/main" id="{00AC72E8-6A87-4E71-9BC6-1A97FCE9BE6F}"/>
              </a:ext>
            </a:extLst>
          </p:cNvPr>
          <p:cNvSpPr/>
          <p:nvPr/>
        </p:nvSpPr>
        <p:spPr>
          <a:xfrm>
            <a:off x="2003895" y="5184661"/>
            <a:ext cx="502642" cy="393735"/>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800">
              <a:latin typeface="Arial" panose="020B0604020202020204" pitchFamily="34" charset="0"/>
              <a:cs typeface="Arial" panose="020B0604020202020204" pitchFamily="34" charset="0"/>
            </a:endParaRPr>
          </a:p>
        </p:txBody>
      </p:sp>
      <p:sp>
        <p:nvSpPr>
          <p:cNvPr id="474" name="Freeform: Shape 473">
            <a:extLst>
              <a:ext uri="{FF2B5EF4-FFF2-40B4-BE49-F238E27FC236}">
                <a16:creationId xmlns:a16="http://schemas.microsoft.com/office/drawing/2014/main" id="{55A5D6BB-0E76-4FCC-89EC-593C993F7BD6}"/>
              </a:ext>
            </a:extLst>
          </p:cNvPr>
          <p:cNvSpPr/>
          <p:nvPr/>
        </p:nvSpPr>
        <p:spPr>
          <a:xfrm>
            <a:off x="2831841" y="4945879"/>
            <a:ext cx="256454" cy="287463"/>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800">
              <a:latin typeface="Arial" panose="020B0604020202020204" pitchFamily="34" charset="0"/>
              <a:cs typeface="Arial" panose="020B0604020202020204" pitchFamily="34" charset="0"/>
            </a:endParaRPr>
          </a:p>
        </p:txBody>
      </p:sp>
      <p:sp>
        <p:nvSpPr>
          <p:cNvPr id="475" name="Freeform: Shape 474">
            <a:extLst>
              <a:ext uri="{FF2B5EF4-FFF2-40B4-BE49-F238E27FC236}">
                <a16:creationId xmlns:a16="http://schemas.microsoft.com/office/drawing/2014/main" id="{11BE64EF-3741-478D-BB5E-FE2B4B9286D1}"/>
              </a:ext>
            </a:extLst>
          </p:cNvPr>
          <p:cNvSpPr/>
          <p:nvPr/>
        </p:nvSpPr>
        <p:spPr>
          <a:xfrm rot="12298105">
            <a:off x="2620131" y="5050042"/>
            <a:ext cx="264940" cy="274977"/>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800" dirty="0">
              <a:latin typeface="Arial" panose="020B0604020202020204" pitchFamily="34" charset="0"/>
              <a:cs typeface="Arial" panose="020B0604020202020204" pitchFamily="34" charset="0"/>
            </a:endParaRPr>
          </a:p>
        </p:txBody>
      </p:sp>
      <p:cxnSp>
        <p:nvCxnSpPr>
          <p:cNvPr id="476" name="Straight Connector 475">
            <a:extLst>
              <a:ext uri="{FF2B5EF4-FFF2-40B4-BE49-F238E27FC236}">
                <a16:creationId xmlns:a16="http://schemas.microsoft.com/office/drawing/2014/main" id="{7D64162F-C1CB-4CEA-B0D4-9EBFAEFA1DFA}"/>
              </a:ext>
            </a:extLst>
          </p:cNvPr>
          <p:cNvCxnSpPr>
            <a:cxnSpLocks/>
          </p:cNvCxnSpPr>
          <p:nvPr/>
        </p:nvCxnSpPr>
        <p:spPr>
          <a:xfrm flipV="1">
            <a:off x="2690572" y="4933110"/>
            <a:ext cx="145660" cy="74724"/>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77" name="Freeform: Shape 476">
            <a:extLst>
              <a:ext uri="{FF2B5EF4-FFF2-40B4-BE49-F238E27FC236}">
                <a16:creationId xmlns:a16="http://schemas.microsoft.com/office/drawing/2014/main" id="{1662388B-BF9E-47C3-8DCC-7E27C4B3A1EB}"/>
              </a:ext>
            </a:extLst>
          </p:cNvPr>
          <p:cNvSpPr/>
          <p:nvPr/>
        </p:nvSpPr>
        <p:spPr>
          <a:xfrm rot="12298105" flipH="1" flipV="1">
            <a:off x="3042980" y="4560065"/>
            <a:ext cx="345905" cy="150104"/>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800">
              <a:latin typeface="Arial" panose="020B0604020202020204" pitchFamily="34" charset="0"/>
              <a:cs typeface="Arial" panose="020B0604020202020204" pitchFamily="34" charset="0"/>
            </a:endParaRPr>
          </a:p>
        </p:txBody>
      </p:sp>
      <p:sp>
        <p:nvSpPr>
          <p:cNvPr id="478" name="Freeform: Shape 477">
            <a:extLst>
              <a:ext uri="{FF2B5EF4-FFF2-40B4-BE49-F238E27FC236}">
                <a16:creationId xmlns:a16="http://schemas.microsoft.com/office/drawing/2014/main" id="{BBE9F7FA-39C8-4833-A743-569744E3324A}"/>
              </a:ext>
            </a:extLst>
          </p:cNvPr>
          <p:cNvSpPr/>
          <p:nvPr/>
        </p:nvSpPr>
        <p:spPr>
          <a:xfrm rot="12298105" flipH="1" flipV="1">
            <a:off x="2504465" y="4870327"/>
            <a:ext cx="278120" cy="44598"/>
          </a:xfrm>
          <a:custGeom>
            <a:avLst/>
            <a:gdLst>
              <a:gd name="connsiteX0" fmla="*/ 0 w 826851"/>
              <a:gd name="connsiteY0" fmla="*/ 0 h 593387"/>
              <a:gd name="connsiteX1" fmla="*/ 520430 w 826851"/>
              <a:gd name="connsiteY1" fmla="*/ 238327 h 593387"/>
              <a:gd name="connsiteX2" fmla="*/ 826851 w 826851"/>
              <a:gd name="connsiteY2" fmla="*/ 593387 h 593387"/>
            </a:gdLst>
            <a:ahLst/>
            <a:cxnLst>
              <a:cxn ang="0">
                <a:pos x="connsiteX0" y="connsiteY0"/>
              </a:cxn>
              <a:cxn ang="0">
                <a:pos x="connsiteX1" y="connsiteY1"/>
              </a:cxn>
              <a:cxn ang="0">
                <a:pos x="connsiteX2" y="connsiteY2"/>
              </a:cxn>
            </a:cxnLst>
            <a:rect l="l" t="t" r="r" b="b"/>
            <a:pathLst>
              <a:path w="826851" h="593387">
                <a:moveTo>
                  <a:pt x="0" y="0"/>
                </a:moveTo>
                <a:cubicBezTo>
                  <a:pt x="191311" y="69714"/>
                  <a:pt x="382622" y="139429"/>
                  <a:pt x="520430" y="238327"/>
                </a:cubicBezTo>
                <a:cubicBezTo>
                  <a:pt x="658238" y="337225"/>
                  <a:pt x="742544" y="465306"/>
                  <a:pt x="826851" y="593387"/>
                </a:cubicBezTo>
              </a:path>
            </a:pathLst>
          </a:cu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sz="800">
              <a:latin typeface="Arial" panose="020B0604020202020204" pitchFamily="34" charset="0"/>
              <a:cs typeface="Arial" panose="020B0604020202020204" pitchFamily="34" charset="0"/>
            </a:endParaRPr>
          </a:p>
        </p:txBody>
      </p:sp>
      <p:cxnSp>
        <p:nvCxnSpPr>
          <p:cNvPr id="479" name="Straight Connector 478">
            <a:extLst>
              <a:ext uri="{FF2B5EF4-FFF2-40B4-BE49-F238E27FC236}">
                <a16:creationId xmlns:a16="http://schemas.microsoft.com/office/drawing/2014/main" id="{551C4921-36E0-4FE1-B8DA-C9B7948BE32C}"/>
              </a:ext>
            </a:extLst>
          </p:cNvPr>
          <p:cNvCxnSpPr>
            <a:cxnSpLocks/>
            <a:stCxn id="429" idx="1"/>
          </p:cNvCxnSpPr>
          <p:nvPr/>
        </p:nvCxnSpPr>
        <p:spPr>
          <a:xfrm flipH="1">
            <a:off x="3910546" y="5068815"/>
            <a:ext cx="11383" cy="2235597"/>
          </a:xfrm>
          <a:prstGeom prst="line">
            <a:avLst/>
          </a:prstGeom>
          <a:ln w="38100">
            <a:headEnd type="triangle" w="med" len="med"/>
            <a:tailEnd type="triangle" w="med" len="med"/>
          </a:ln>
        </p:spPr>
        <p:style>
          <a:lnRef idx="3">
            <a:schemeClr val="dk1"/>
          </a:lnRef>
          <a:fillRef idx="0">
            <a:schemeClr val="dk1"/>
          </a:fillRef>
          <a:effectRef idx="2">
            <a:schemeClr val="dk1"/>
          </a:effectRef>
          <a:fontRef idx="minor">
            <a:schemeClr val="tx1"/>
          </a:fontRef>
        </p:style>
      </p:cxnSp>
      <p:sp>
        <p:nvSpPr>
          <p:cNvPr id="480" name="TextBox 479">
            <a:extLst>
              <a:ext uri="{FF2B5EF4-FFF2-40B4-BE49-F238E27FC236}">
                <a16:creationId xmlns:a16="http://schemas.microsoft.com/office/drawing/2014/main" id="{0D84E26A-405F-49B6-842A-F30CE8403FA7}"/>
              </a:ext>
            </a:extLst>
          </p:cNvPr>
          <p:cNvSpPr txBox="1"/>
          <p:nvPr/>
        </p:nvSpPr>
        <p:spPr>
          <a:xfrm>
            <a:off x="3938294" y="6937626"/>
            <a:ext cx="817948" cy="338554"/>
          </a:xfrm>
          <a:prstGeom prst="rect">
            <a:avLst/>
          </a:prstGeom>
          <a:noFill/>
          <a:ln w="38100">
            <a:noFill/>
          </a:ln>
        </p:spPr>
        <p:txBody>
          <a:bodyPr wrap="square" rtlCol="0">
            <a:spAutoFit/>
          </a:bodyPr>
          <a:lstStyle/>
          <a:p>
            <a:r>
              <a:rPr lang="en-US" sz="800" dirty="0">
                <a:latin typeface="Arial" panose="020B0604020202020204" pitchFamily="34" charset="0"/>
                <a:cs typeface="Arial" panose="020B0604020202020204" pitchFamily="34" charset="0"/>
              </a:rPr>
              <a:t>Target </a:t>
            </a:r>
          </a:p>
          <a:p>
            <a:r>
              <a:rPr lang="en-US" sz="800" dirty="0">
                <a:latin typeface="Arial" panose="020B0604020202020204" pitchFamily="34" charset="0"/>
                <a:cs typeface="Arial" panose="020B0604020202020204" pitchFamily="34" charset="0"/>
              </a:rPr>
              <a:t>Radius </a:t>
            </a:r>
          </a:p>
        </p:txBody>
      </p:sp>
      <p:sp>
        <p:nvSpPr>
          <p:cNvPr id="481" name="TextBox 480">
            <a:extLst>
              <a:ext uri="{FF2B5EF4-FFF2-40B4-BE49-F238E27FC236}">
                <a16:creationId xmlns:a16="http://schemas.microsoft.com/office/drawing/2014/main" id="{34C058A5-1FFB-425C-B4F5-93DE6904DCCD}"/>
              </a:ext>
            </a:extLst>
          </p:cNvPr>
          <p:cNvSpPr txBox="1"/>
          <p:nvPr/>
        </p:nvSpPr>
        <p:spPr>
          <a:xfrm>
            <a:off x="3834958" y="6710138"/>
            <a:ext cx="456657"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R</a:t>
            </a:r>
            <a:r>
              <a:rPr lang="en-US" sz="800" baseline="-25000" dirty="0">
                <a:latin typeface="Arial" panose="020B0604020202020204" pitchFamily="34" charset="0"/>
                <a:cs typeface="Arial" panose="020B0604020202020204" pitchFamily="34" charset="0"/>
              </a:rPr>
              <a:t>T</a:t>
            </a:r>
          </a:p>
        </p:txBody>
      </p:sp>
      <p:sp>
        <p:nvSpPr>
          <p:cNvPr id="482" name="TextBox 481">
            <a:extLst>
              <a:ext uri="{FF2B5EF4-FFF2-40B4-BE49-F238E27FC236}">
                <a16:creationId xmlns:a16="http://schemas.microsoft.com/office/drawing/2014/main" id="{18FE8A69-9296-40E1-931C-F1709111D12E}"/>
              </a:ext>
            </a:extLst>
          </p:cNvPr>
          <p:cNvSpPr txBox="1"/>
          <p:nvPr/>
        </p:nvSpPr>
        <p:spPr>
          <a:xfrm>
            <a:off x="5397825" y="6861366"/>
            <a:ext cx="552560" cy="33855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Surface</a:t>
            </a:r>
          </a:p>
          <a:p>
            <a:pPr algn="ctr"/>
            <a:r>
              <a:rPr lang="en-US" sz="800" dirty="0">
                <a:latin typeface="Arial" panose="020B0604020202020204" pitchFamily="34" charset="0"/>
                <a:cs typeface="Arial" panose="020B0604020202020204" pitchFamily="34" charset="0"/>
              </a:rPr>
              <a:t>Density</a:t>
            </a:r>
          </a:p>
        </p:txBody>
      </p:sp>
      <p:sp>
        <p:nvSpPr>
          <p:cNvPr id="483" name="TextBox 482">
            <a:extLst>
              <a:ext uri="{FF2B5EF4-FFF2-40B4-BE49-F238E27FC236}">
                <a16:creationId xmlns:a16="http://schemas.microsoft.com/office/drawing/2014/main" id="{3C7CC1F3-0460-4A5F-A707-D6679D536004}"/>
              </a:ext>
            </a:extLst>
          </p:cNvPr>
          <p:cNvSpPr txBox="1"/>
          <p:nvPr/>
        </p:nvSpPr>
        <p:spPr>
          <a:xfrm>
            <a:off x="5523195" y="4751218"/>
            <a:ext cx="532059" cy="215444"/>
          </a:xfrm>
          <a:prstGeom prst="rect">
            <a:avLst/>
          </a:prstGeom>
          <a:noFill/>
          <a:ln w="38100">
            <a:noFill/>
          </a:ln>
        </p:spPr>
        <p:txBody>
          <a:bodyPr wrap="square" rtlCol="0">
            <a:spAutoFit/>
          </a:bodyPr>
          <a:lstStyle/>
          <a:p>
            <a:r>
              <a:rPr lang="en-US" sz="800" dirty="0">
                <a:latin typeface="Arial" panose="020B0604020202020204" pitchFamily="34" charset="0"/>
                <a:cs typeface="Arial" panose="020B0604020202020204" pitchFamily="34" charset="0"/>
              </a:rPr>
              <a:t>Altitude</a:t>
            </a:r>
          </a:p>
        </p:txBody>
      </p:sp>
      <p:sp>
        <p:nvSpPr>
          <p:cNvPr id="484" name="TextBox 483">
            <a:extLst>
              <a:ext uri="{FF2B5EF4-FFF2-40B4-BE49-F238E27FC236}">
                <a16:creationId xmlns:a16="http://schemas.microsoft.com/office/drawing/2014/main" id="{85D81489-A526-4C6D-BCE4-C3448FAC1760}"/>
              </a:ext>
            </a:extLst>
          </p:cNvPr>
          <p:cNvSpPr txBox="1"/>
          <p:nvPr/>
        </p:nvSpPr>
        <p:spPr>
          <a:xfrm>
            <a:off x="5003892" y="5031899"/>
            <a:ext cx="456657"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z</a:t>
            </a:r>
          </a:p>
        </p:txBody>
      </p:sp>
      <p:cxnSp>
        <p:nvCxnSpPr>
          <p:cNvPr id="485" name="Straight Connector 484">
            <a:extLst>
              <a:ext uri="{FF2B5EF4-FFF2-40B4-BE49-F238E27FC236}">
                <a16:creationId xmlns:a16="http://schemas.microsoft.com/office/drawing/2014/main" id="{FA7D9421-E97F-4A67-AB9E-F203B4A6958B}"/>
              </a:ext>
            </a:extLst>
          </p:cNvPr>
          <p:cNvCxnSpPr>
            <a:cxnSpLocks/>
          </p:cNvCxnSpPr>
          <p:nvPr/>
        </p:nvCxnSpPr>
        <p:spPr>
          <a:xfrm flipH="1">
            <a:off x="4743639" y="4617296"/>
            <a:ext cx="267531" cy="611262"/>
          </a:xfrm>
          <a:prstGeom prst="line">
            <a:avLst/>
          </a:prstGeom>
          <a:ln w="12700" cap="flat" cmpd="sng" algn="ctr">
            <a:solidFill>
              <a:schemeClr val="dk1"/>
            </a:solidFill>
            <a:prstDash val="dash"/>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87" name="Chord 486">
            <a:extLst>
              <a:ext uri="{FF2B5EF4-FFF2-40B4-BE49-F238E27FC236}">
                <a16:creationId xmlns:a16="http://schemas.microsoft.com/office/drawing/2014/main" id="{0A53196C-ADD9-4930-8785-66E3483B6D41}"/>
              </a:ext>
            </a:extLst>
          </p:cNvPr>
          <p:cNvSpPr/>
          <p:nvPr/>
        </p:nvSpPr>
        <p:spPr>
          <a:xfrm rot="16410463">
            <a:off x="1642132" y="6813842"/>
            <a:ext cx="196885" cy="204733"/>
          </a:xfrm>
          <a:prstGeom prst="chord">
            <a:avLst>
              <a:gd name="adj1" fmla="val 1476388"/>
              <a:gd name="adj2" fmla="val 10078790"/>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sp>
        <p:nvSpPr>
          <p:cNvPr id="488" name="TextBox 487">
            <a:extLst>
              <a:ext uri="{FF2B5EF4-FFF2-40B4-BE49-F238E27FC236}">
                <a16:creationId xmlns:a16="http://schemas.microsoft.com/office/drawing/2014/main" id="{72E95EFF-381A-4F64-A863-33168C660641}"/>
              </a:ext>
            </a:extLst>
          </p:cNvPr>
          <p:cNvSpPr txBox="1"/>
          <p:nvPr/>
        </p:nvSpPr>
        <p:spPr>
          <a:xfrm>
            <a:off x="1480526" y="6951189"/>
            <a:ext cx="302430" cy="215444"/>
          </a:xfrm>
          <a:prstGeom prst="rect">
            <a:avLst/>
          </a:prstGeom>
          <a:noFill/>
          <a:ln w="12700">
            <a:noFill/>
          </a:ln>
        </p:spPr>
        <p:txBody>
          <a:bodyPr wrap="square" rtlCol="0">
            <a:spAutoFit/>
          </a:bodyPr>
          <a:lstStyle/>
          <a:p>
            <a:pPr algn="ctr"/>
            <a:r>
              <a:rPr lang="en-US" sz="800" dirty="0">
                <a:latin typeface="Arial" panose="020B0604020202020204" pitchFamily="34" charset="0"/>
                <a:cs typeface="Arial" panose="020B0604020202020204" pitchFamily="34" charset="0"/>
              </a:rPr>
              <a:t>V</a:t>
            </a:r>
            <a:r>
              <a:rPr lang="en-US" sz="800" baseline="-25000" dirty="0">
                <a:latin typeface="Arial" panose="020B0604020202020204" pitchFamily="34" charset="0"/>
                <a:cs typeface="Arial" panose="020B0604020202020204" pitchFamily="34" charset="0"/>
              </a:rPr>
              <a:t>f</a:t>
            </a:r>
          </a:p>
        </p:txBody>
      </p:sp>
      <p:grpSp>
        <p:nvGrpSpPr>
          <p:cNvPr id="489" name="Group 488">
            <a:extLst>
              <a:ext uri="{FF2B5EF4-FFF2-40B4-BE49-F238E27FC236}">
                <a16:creationId xmlns:a16="http://schemas.microsoft.com/office/drawing/2014/main" id="{EDA2170C-7835-419E-BE56-7A78A4707882}"/>
              </a:ext>
            </a:extLst>
          </p:cNvPr>
          <p:cNvGrpSpPr/>
          <p:nvPr/>
        </p:nvGrpSpPr>
        <p:grpSpPr>
          <a:xfrm rot="10800000">
            <a:off x="1394457" y="6865444"/>
            <a:ext cx="191917" cy="110268"/>
            <a:chOff x="4883484" y="6160915"/>
            <a:chExt cx="301046" cy="172969"/>
          </a:xfrm>
        </p:grpSpPr>
        <p:sp>
          <p:nvSpPr>
            <p:cNvPr id="490" name="Oval 489">
              <a:extLst>
                <a:ext uri="{FF2B5EF4-FFF2-40B4-BE49-F238E27FC236}">
                  <a16:creationId xmlns:a16="http://schemas.microsoft.com/office/drawing/2014/main" id="{0C12EF2B-8BC5-4878-90A1-4327CDB6EBC3}"/>
                </a:ext>
              </a:extLst>
            </p:cNvPr>
            <p:cNvSpPr/>
            <p:nvPr/>
          </p:nvSpPr>
          <p:spPr>
            <a:xfrm>
              <a:off x="5010439" y="6161598"/>
              <a:ext cx="174091" cy="172016"/>
            </a:xfrm>
            <a:prstGeom prst="ellipse">
              <a:avLst/>
            </a:prstGeom>
            <a:solidFill>
              <a:schemeClr val="bg2">
                <a:lumMod val="25000"/>
              </a:schemeClr>
            </a:solidFill>
            <a:ln w="12700">
              <a:solidFill>
                <a:schemeClr val="bg2">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491" name="Oval 490">
              <a:extLst>
                <a:ext uri="{FF2B5EF4-FFF2-40B4-BE49-F238E27FC236}">
                  <a16:creationId xmlns:a16="http://schemas.microsoft.com/office/drawing/2014/main" id="{21A6FE31-048A-434F-8471-269A95B44259}"/>
                </a:ext>
              </a:extLst>
            </p:cNvPr>
            <p:cNvSpPr/>
            <p:nvPr/>
          </p:nvSpPr>
          <p:spPr>
            <a:xfrm>
              <a:off x="4967133" y="6160915"/>
              <a:ext cx="174091" cy="172016"/>
            </a:xfrm>
            <a:prstGeom prst="ellipse">
              <a:avLst/>
            </a:prstGeom>
            <a:solidFill>
              <a:schemeClr val="tx1">
                <a:lumMod val="50000"/>
                <a:lumOff val="50000"/>
              </a:schemeClr>
            </a:solidFill>
            <a:ln w="12700">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492" name="Oval 491">
              <a:extLst>
                <a:ext uri="{FF2B5EF4-FFF2-40B4-BE49-F238E27FC236}">
                  <a16:creationId xmlns:a16="http://schemas.microsoft.com/office/drawing/2014/main" id="{D398FEA4-21BF-474B-99C7-E87800D31F82}"/>
                </a:ext>
              </a:extLst>
            </p:cNvPr>
            <p:cNvSpPr/>
            <p:nvPr/>
          </p:nvSpPr>
          <p:spPr>
            <a:xfrm>
              <a:off x="4923393" y="6161868"/>
              <a:ext cx="174091" cy="172016"/>
            </a:xfrm>
            <a:prstGeom prst="ellipse">
              <a:avLst/>
            </a:prstGeom>
            <a:solidFill>
              <a:schemeClr val="bg1">
                <a:lumMod val="75000"/>
              </a:schemeClr>
            </a:solidFill>
            <a:ln w="12700">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493" name="Oval 492">
              <a:extLst>
                <a:ext uri="{FF2B5EF4-FFF2-40B4-BE49-F238E27FC236}">
                  <a16:creationId xmlns:a16="http://schemas.microsoft.com/office/drawing/2014/main" id="{7894E964-0A1C-4AA7-80B6-8880F04BC410}"/>
                </a:ext>
              </a:extLst>
            </p:cNvPr>
            <p:cNvSpPr/>
            <p:nvPr/>
          </p:nvSpPr>
          <p:spPr>
            <a:xfrm>
              <a:off x="4883484" y="6160915"/>
              <a:ext cx="174091" cy="172016"/>
            </a:xfrm>
            <a:prstGeom prst="ellipse">
              <a:avLst/>
            </a:prstGeom>
            <a:solidFill>
              <a:schemeClr val="bg1">
                <a:lumMod val="95000"/>
              </a:schemeClr>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grpSp>
      <p:grpSp>
        <p:nvGrpSpPr>
          <p:cNvPr id="494" name="Group 493">
            <a:extLst>
              <a:ext uri="{FF2B5EF4-FFF2-40B4-BE49-F238E27FC236}">
                <a16:creationId xmlns:a16="http://schemas.microsoft.com/office/drawing/2014/main" id="{324ED900-525E-4E64-870D-8D206D16A1B6}"/>
              </a:ext>
            </a:extLst>
          </p:cNvPr>
          <p:cNvGrpSpPr/>
          <p:nvPr/>
        </p:nvGrpSpPr>
        <p:grpSpPr>
          <a:xfrm rot="10800000">
            <a:off x="993669" y="6856487"/>
            <a:ext cx="223708" cy="115956"/>
            <a:chOff x="5421412" y="6153226"/>
            <a:chExt cx="350914" cy="181891"/>
          </a:xfrm>
        </p:grpSpPr>
        <p:sp>
          <p:nvSpPr>
            <p:cNvPr id="495" name="Oval 494">
              <a:extLst>
                <a:ext uri="{FF2B5EF4-FFF2-40B4-BE49-F238E27FC236}">
                  <a16:creationId xmlns:a16="http://schemas.microsoft.com/office/drawing/2014/main" id="{F241D28E-11A3-4192-9A7D-5AF448BEC098}"/>
                </a:ext>
              </a:extLst>
            </p:cNvPr>
            <p:cNvSpPr/>
            <p:nvPr/>
          </p:nvSpPr>
          <p:spPr>
            <a:xfrm>
              <a:off x="5598235" y="6163101"/>
              <a:ext cx="174091" cy="172016"/>
            </a:xfrm>
            <a:prstGeom prst="ellipse">
              <a:avLst/>
            </a:prstGeom>
            <a:solidFill>
              <a:schemeClr val="bg2">
                <a:lumMod val="25000"/>
              </a:schemeClr>
            </a:solidFill>
            <a:ln w="12700">
              <a:solidFill>
                <a:schemeClr val="bg2">
                  <a:lumMod val="2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496" name="Oval 495">
              <a:extLst>
                <a:ext uri="{FF2B5EF4-FFF2-40B4-BE49-F238E27FC236}">
                  <a16:creationId xmlns:a16="http://schemas.microsoft.com/office/drawing/2014/main" id="{1DE7CB3F-2B39-43E0-8375-2DD23446CF6C}"/>
                </a:ext>
              </a:extLst>
            </p:cNvPr>
            <p:cNvSpPr/>
            <p:nvPr/>
          </p:nvSpPr>
          <p:spPr>
            <a:xfrm>
              <a:off x="5544303" y="6160915"/>
              <a:ext cx="174091" cy="172016"/>
            </a:xfrm>
            <a:prstGeom prst="ellipse">
              <a:avLst/>
            </a:prstGeom>
            <a:solidFill>
              <a:schemeClr val="tx1">
                <a:lumMod val="50000"/>
                <a:lumOff val="50000"/>
              </a:schemeClr>
            </a:solidFill>
            <a:ln w="12700">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497" name="Oval 496">
              <a:extLst>
                <a:ext uri="{FF2B5EF4-FFF2-40B4-BE49-F238E27FC236}">
                  <a16:creationId xmlns:a16="http://schemas.microsoft.com/office/drawing/2014/main" id="{2BA01529-868A-42F3-A451-ABF0C2A1153B}"/>
                </a:ext>
              </a:extLst>
            </p:cNvPr>
            <p:cNvSpPr/>
            <p:nvPr/>
          </p:nvSpPr>
          <p:spPr>
            <a:xfrm>
              <a:off x="5487302" y="6160915"/>
              <a:ext cx="174091" cy="172016"/>
            </a:xfrm>
            <a:prstGeom prst="ellipse">
              <a:avLst/>
            </a:prstGeom>
            <a:solidFill>
              <a:schemeClr val="bg1">
                <a:lumMod val="75000"/>
              </a:schemeClr>
            </a:solidFill>
            <a:ln w="12700">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498" name="Oval 497">
              <a:extLst>
                <a:ext uri="{FF2B5EF4-FFF2-40B4-BE49-F238E27FC236}">
                  <a16:creationId xmlns:a16="http://schemas.microsoft.com/office/drawing/2014/main" id="{D1F77C89-A968-4D87-8FCC-51BA5FD9F4E1}"/>
                </a:ext>
              </a:extLst>
            </p:cNvPr>
            <p:cNvSpPr/>
            <p:nvPr/>
          </p:nvSpPr>
          <p:spPr>
            <a:xfrm>
              <a:off x="5421412" y="6153226"/>
              <a:ext cx="179555" cy="181891"/>
            </a:xfrm>
            <a:prstGeom prst="ellipse">
              <a:avLst/>
            </a:prstGeom>
            <a:solidFill>
              <a:schemeClr val="bg1">
                <a:lumMod val="95000"/>
              </a:schemeClr>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grpSp>
      <p:sp>
        <p:nvSpPr>
          <p:cNvPr id="499" name="TextBox 498">
            <a:extLst>
              <a:ext uri="{FF2B5EF4-FFF2-40B4-BE49-F238E27FC236}">
                <a16:creationId xmlns:a16="http://schemas.microsoft.com/office/drawing/2014/main" id="{39E93B70-FEE4-42DD-8AEE-D00FEDCD1767}"/>
              </a:ext>
            </a:extLst>
          </p:cNvPr>
          <p:cNvSpPr txBox="1"/>
          <p:nvPr/>
        </p:nvSpPr>
        <p:spPr>
          <a:xfrm>
            <a:off x="1813208" y="6864048"/>
            <a:ext cx="659885" cy="338554"/>
          </a:xfrm>
          <a:prstGeom prst="rect">
            <a:avLst/>
          </a:prstGeom>
          <a:noFill/>
          <a:ln w="12700">
            <a:noFill/>
          </a:ln>
        </p:spPr>
        <p:txBody>
          <a:bodyPr wrap="square" rtlCol="0">
            <a:spAutoFit/>
          </a:bodyPr>
          <a:lstStyle/>
          <a:p>
            <a:pPr algn="ctr"/>
            <a:r>
              <a:rPr lang="en-US" sz="800" dirty="0">
                <a:latin typeface="Arial" panose="020B0604020202020204" pitchFamily="34" charset="0"/>
                <a:cs typeface="Arial" panose="020B0604020202020204" pitchFamily="34" charset="0"/>
              </a:rPr>
              <a:t>Crater </a:t>
            </a:r>
          </a:p>
          <a:p>
            <a:pPr algn="ctr"/>
            <a:r>
              <a:rPr lang="en-US" sz="800" dirty="0">
                <a:latin typeface="Arial" panose="020B0604020202020204" pitchFamily="34" charset="0"/>
                <a:cs typeface="Arial" panose="020B0604020202020204" pitchFamily="34" charset="0"/>
              </a:rPr>
              <a:t>Formation</a:t>
            </a:r>
          </a:p>
        </p:txBody>
      </p:sp>
      <p:grpSp>
        <p:nvGrpSpPr>
          <p:cNvPr id="500" name="Group 499">
            <a:extLst>
              <a:ext uri="{FF2B5EF4-FFF2-40B4-BE49-F238E27FC236}">
                <a16:creationId xmlns:a16="http://schemas.microsoft.com/office/drawing/2014/main" id="{6B95932B-9968-4A48-8033-46365FFCEBA0}"/>
              </a:ext>
            </a:extLst>
          </p:cNvPr>
          <p:cNvGrpSpPr/>
          <p:nvPr/>
        </p:nvGrpSpPr>
        <p:grpSpPr>
          <a:xfrm>
            <a:off x="1758812" y="6316154"/>
            <a:ext cx="232621" cy="227898"/>
            <a:chOff x="2958054" y="5500545"/>
            <a:chExt cx="364895" cy="357487"/>
          </a:xfrm>
        </p:grpSpPr>
        <p:sp>
          <p:nvSpPr>
            <p:cNvPr id="501" name="Chord 500">
              <a:extLst>
                <a:ext uri="{FF2B5EF4-FFF2-40B4-BE49-F238E27FC236}">
                  <a16:creationId xmlns:a16="http://schemas.microsoft.com/office/drawing/2014/main" id="{DBECD859-C3F8-4E58-B1A8-583CC86A4539}"/>
                </a:ext>
              </a:extLst>
            </p:cNvPr>
            <p:cNvSpPr/>
            <p:nvPr/>
          </p:nvSpPr>
          <p:spPr>
            <a:xfrm rot="17158397">
              <a:off x="2961758" y="5496841"/>
              <a:ext cx="357487" cy="364895"/>
            </a:xfrm>
            <a:prstGeom prst="chord">
              <a:avLst>
                <a:gd name="adj1" fmla="val 1413277"/>
                <a:gd name="adj2" fmla="val 10047890"/>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sp>
          <p:nvSpPr>
            <p:cNvPr id="502" name="Chord 501">
              <a:extLst>
                <a:ext uri="{FF2B5EF4-FFF2-40B4-BE49-F238E27FC236}">
                  <a16:creationId xmlns:a16="http://schemas.microsoft.com/office/drawing/2014/main" id="{AC607ED0-FAB4-4BA6-9343-6BC9D91F74C7}"/>
                </a:ext>
              </a:extLst>
            </p:cNvPr>
            <p:cNvSpPr/>
            <p:nvPr/>
          </p:nvSpPr>
          <p:spPr>
            <a:xfrm rot="6845128">
              <a:off x="3126260" y="5633727"/>
              <a:ext cx="148918" cy="156436"/>
            </a:xfrm>
            <a:prstGeom prst="chord">
              <a:avLst>
                <a:gd name="adj1" fmla="val 770355"/>
                <a:gd name="adj2" fmla="val 10243297"/>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grpSp>
      <p:sp>
        <p:nvSpPr>
          <p:cNvPr id="503" name="TextBox 502">
            <a:extLst>
              <a:ext uri="{FF2B5EF4-FFF2-40B4-BE49-F238E27FC236}">
                <a16:creationId xmlns:a16="http://schemas.microsoft.com/office/drawing/2014/main" id="{42C23961-A676-44B5-B323-D5BC143FBC33}"/>
              </a:ext>
            </a:extLst>
          </p:cNvPr>
          <p:cNvSpPr txBox="1"/>
          <p:nvPr/>
        </p:nvSpPr>
        <p:spPr>
          <a:xfrm>
            <a:off x="447963" y="6739801"/>
            <a:ext cx="606858" cy="215444"/>
          </a:xfrm>
          <a:prstGeom prst="rect">
            <a:avLst/>
          </a:prstGeom>
          <a:noFill/>
          <a:ln w="12700">
            <a:noFill/>
          </a:ln>
        </p:spPr>
        <p:txBody>
          <a:bodyPr wrap="square" rtlCol="0">
            <a:spAutoFit/>
          </a:bodyPr>
          <a:lstStyle/>
          <a:p>
            <a:r>
              <a:rPr lang="en-US" sz="800" dirty="0">
                <a:latin typeface="Arial" panose="020B0604020202020204" pitchFamily="34" charset="0"/>
                <a:cs typeface="Arial" panose="020B0604020202020204" pitchFamily="34" charset="0"/>
              </a:rPr>
              <a:t>Velocity</a:t>
            </a:r>
          </a:p>
        </p:txBody>
      </p:sp>
      <p:sp>
        <p:nvSpPr>
          <p:cNvPr id="504" name="TextBox 503">
            <a:extLst>
              <a:ext uri="{FF2B5EF4-FFF2-40B4-BE49-F238E27FC236}">
                <a16:creationId xmlns:a16="http://schemas.microsoft.com/office/drawing/2014/main" id="{B85BDA23-E228-4F42-A69F-3A1BDDB77554}"/>
              </a:ext>
            </a:extLst>
          </p:cNvPr>
          <p:cNvSpPr txBox="1"/>
          <p:nvPr/>
        </p:nvSpPr>
        <p:spPr>
          <a:xfrm>
            <a:off x="603563" y="6068456"/>
            <a:ext cx="592923" cy="215444"/>
          </a:xfrm>
          <a:prstGeom prst="rect">
            <a:avLst/>
          </a:prstGeom>
          <a:noFill/>
          <a:ln w="12700">
            <a:noFill/>
          </a:ln>
        </p:spPr>
        <p:txBody>
          <a:bodyPr wrap="square" rtlCol="0">
            <a:spAutoFit/>
          </a:bodyPr>
          <a:lstStyle/>
          <a:p>
            <a:r>
              <a:rPr lang="en-US" sz="800" dirty="0">
                <a:latin typeface="Arial" panose="020B0604020202020204" pitchFamily="34" charset="0"/>
                <a:cs typeface="Arial" panose="020B0604020202020204" pitchFamily="34" charset="0"/>
              </a:rPr>
              <a:t>Angle</a:t>
            </a:r>
          </a:p>
        </p:txBody>
      </p:sp>
      <p:sp>
        <p:nvSpPr>
          <p:cNvPr id="505" name="TextBox 504">
            <a:extLst>
              <a:ext uri="{FF2B5EF4-FFF2-40B4-BE49-F238E27FC236}">
                <a16:creationId xmlns:a16="http://schemas.microsoft.com/office/drawing/2014/main" id="{3854A149-87D4-4D25-9997-F25683A52A6A}"/>
              </a:ext>
            </a:extLst>
          </p:cNvPr>
          <p:cNvSpPr txBox="1"/>
          <p:nvPr/>
        </p:nvSpPr>
        <p:spPr>
          <a:xfrm>
            <a:off x="6502605" y="4726383"/>
            <a:ext cx="782740" cy="33855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Atmospheric </a:t>
            </a:r>
          </a:p>
          <a:p>
            <a:pPr algn="ctr"/>
            <a:r>
              <a:rPr lang="en-US" sz="800" dirty="0">
                <a:latin typeface="Arial" panose="020B0604020202020204" pitchFamily="34" charset="0"/>
                <a:cs typeface="Arial" panose="020B0604020202020204" pitchFamily="34" charset="0"/>
              </a:rPr>
              <a:t>Profiles</a:t>
            </a:r>
          </a:p>
        </p:txBody>
      </p:sp>
      <p:sp>
        <p:nvSpPr>
          <p:cNvPr id="506" name="Arc 505">
            <a:extLst>
              <a:ext uri="{FF2B5EF4-FFF2-40B4-BE49-F238E27FC236}">
                <a16:creationId xmlns:a16="http://schemas.microsoft.com/office/drawing/2014/main" id="{10F281C2-2274-445B-B6BC-5098A1A0B567}"/>
              </a:ext>
            </a:extLst>
          </p:cNvPr>
          <p:cNvSpPr/>
          <p:nvPr/>
        </p:nvSpPr>
        <p:spPr>
          <a:xfrm rot="11385922">
            <a:off x="1215168" y="6176109"/>
            <a:ext cx="176760" cy="176799"/>
          </a:xfrm>
          <a:prstGeom prst="arc">
            <a:avLst>
              <a:gd name="adj1" fmla="val 16357730"/>
              <a:gd name="adj2" fmla="val 21525191"/>
            </a:avLst>
          </a:prstGeom>
          <a:ln w="12700">
            <a:solidFill>
              <a:schemeClr val="bg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a:latin typeface="Arial" panose="020B0604020202020204" pitchFamily="34" charset="0"/>
              <a:cs typeface="Arial" panose="020B0604020202020204" pitchFamily="34" charset="0"/>
            </a:endParaRPr>
          </a:p>
        </p:txBody>
      </p:sp>
      <p:sp>
        <p:nvSpPr>
          <p:cNvPr id="507" name="Rectangle 506">
            <a:extLst>
              <a:ext uri="{FF2B5EF4-FFF2-40B4-BE49-F238E27FC236}">
                <a16:creationId xmlns:a16="http://schemas.microsoft.com/office/drawing/2014/main" id="{C458D944-8195-41DA-A32A-659BCF08BFDE}"/>
              </a:ext>
            </a:extLst>
          </p:cNvPr>
          <p:cNvSpPr/>
          <p:nvPr/>
        </p:nvSpPr>
        <p:spPr>
          <a:xfrm rot="17705313">
            <a:off x="1831656" y="6420442"/>
            <a:ext cx="65324" cy="8230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508" name="Right Brace 507">
            <a:extLst>
              <a:ext uri="{FF2B5EF4-FFF2-40B4-BE49-F238E27FC236}">
                <a16:creationId xmlns:a16="http://schemas.microsoft.com/office/drawing/2014/main" id="{F0E94F79-36E6-4426-8CD2-5076196601C2}"/>
              </a:ext>
            </a:extLst>
          </p:cNvPr>
          <p:cNvSpPr/>
          <p:nvPr/>
        </p:nvSpPr>
        <p:spPr>
          <a:xfrm rot="19109607">
            <a:off x="6301738" y="4437842"/>
            <a:ext cx="368668" cy="1349576"/>
          </a:xfrm>
          <a:prstGeom prst="rightBrace">
            <a:avLst>
              <a:gd name="adj1" fmla="val 0"/>
              <a:gd name="adj2" fmla="val 47267"/>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800" dirty="0">
              <a:latin typeface="Arial" panose="020B0604020202020204" pitchFamily="34" charset="0"/>
              <a:cs typeface="Arial" panose="020B0604020202020204" pitchFamily="34" charset="0"/>
            </a:endParaRPr>
          </a:p>
        </p:txBody>
      </p:sp>
      <p:sp>
        <p:nvSpPr>
          <p:cNvPr id="509" name="TextBox 508">
            <a:extLst>
              <a:ext uri="{FF2B5EF4-FFF2-40B4-BE49-F238E27FC236}">
                <a16:creationId xmlns:a16="http://schemas.microsoft.com/office/drawing/2014/main" id="{F0EED982-7242-49AF-B739-500D16A14873}"/>
              </a:ext>
            </a:extLst>
          </p:cNvPr>
          <p:cNvSpPr txBox="1"/>
          <p:nvPr/>
        </p:nvSpPr>
        <p:spPr>
          <a:xfrm>
            <a:off x="5921775" y="6261409"/>
            <a:ext cx="320954"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H</a:t>
            </a:r>
            <a:r>
              <a:rPr lang="en-US" sz="800" baseline="-25000" dirty="0">
                <a:latin typeface="Arial" panose="020B0604020202020204" pitchFamily="34" charset="0"/>
                <a:cs typeface="Arial" panose="020B0604020202020204" pitchFamily="34" charset="0"/>
              </a:rPr>
              <a:t>T</a:t>
            </a:r>
          </a:p>
        </p:txBody>
      </p:sp>
      <p:sp>
        <p:nvSpPr>
          <p:cNvPr id="510" name="TextBox 509">
            <a:extLst>
              <a:ext uri="{FF2B5EF4-FFF2-40B4-BE49-F238E27FC236}">
                <a16:creationId xmlns:a16="http://schemas.microsoft.com/office/drawing/2014/main" id="{735AEC6B-46B3-4C56-9AFF-C54621001B5D}"/>
              </a:ext>
            </a:extLst>
          </p:cNvPr>
          <p:cNvSpPr txBox="1"/>
          <p:nvPr/>
        </p:nvSpPr>
        <p:spPr>
          <a:xfrm>
            <a:off x="6034370" y="6243142"/>
            <a:ext cx="665982" cy="33855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Scale     </a:t>
            </a:r>
          </a:p>
          <a:p>
            <a:pPr algn="ctr"/>
            <a:r>
              <a:rPr lang="en-US" sz="800" dirty="0">
                <a:latin typeface="Arial" panose="020B0604020202020204" pitchFamily="34" charset="0"/>
                <a:cs typeface="Arial" panose="020B0604020202020204" pitchFamily="34" charset="0"/>
              </a:rPr>
              <a:t>     Height</a:t>
            </a:r>
          </a:p>
        </p:txBody>
      </p:sp>
      <p:sp>
        <p:nvSpPr>
          <p:cNvPr id="512" name="Oval 511">
            <a:extLst>
              <a:ext uri="{FF2B5EF4-FFF2-40B4-BE49-F238E27FC236}">
                <a16:creationId xmlns:a16="http://schemas.microsoft.com/office/drawing/2014/main" id="{03F939F5-8589-4A02-9D0C-971A8F1C7EA1}"/>
              </a:ext>
            </a:extLst>
          </p:cNvPr>
          <p:cNvSpPr/>
          <p:nvPr/>
        </p:nvSpPr>
        <p:spPr>
          <a:xfrm rot="20963584">
            <a:off x="2808204" y="4918326"/>
            <a:ext cx="47303" cy="47773"/>
          </a:xfrm>
          <a:prstGeom prst="ellipse">
            <a:avLst/>
          </a:prstGeom>
          <a:solidFill>
            <a:schemeClr val="bg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513" name="TextBox 512">
                <a:extLst>
                  <a:ext uri="{FF2B5EF4-FFF2-40B4-BE49-F238E27FC236}">
                    <a16:creationId xmlns:a16="http://schemas.microsoft.com/office/drawing/2014/main" id="{8F636D73-3B21-4370-865A-13311339D8AD}"/>
                  </a:ext>
                </a:extLst>
              </p:cNvPr>
              <p:cNvSpPr txBox="1"/>
              <p:nvPr/>
            </p:nvSpPr>
            <p:spPr>
              <a:xfrm>
                <a:off x="2400177" y="4935937"/>
                <a:ext cx="378495" cy="215444"/>
              </a:xfrm>
              <a:prstGeom prst="rect">
                <a:avLst/>
              </a:prstGeom>
              <a:noFill/>
              <a:ln w="12700">
                <a:noFill/>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800" dirty="0" smtClean="0">
                              <a:latin typeface="Cambria Math" panose="02040503050406030204" pitchFamily="18" charset="0"/>
                              <a:cs typeface="Times New Roman" panose="02020603050405020304" pitchFamily="18" charset="0"/>
                            </a:rPr>
                          </m:ctrlPr>
                        </m:sSubPr>
                        <m:e>
                          <m:r>
                            <m:rPr>
                              <m:sty m:val="p"/>
                            </m:rPr>
                            <a:rPr lang="en-US" sz="800" i="0" dirty="0">
                              <a:latin typeface="Cambria Math" panose="02040503050406030204" pitchFamily="18" charset="0"/>
                              <a:cs typeface="Times New Roman" panose="02020603050405020304" pitchFamily="18" charset="0"/>
                            </a:rPr>
                            <m:t>L</m:t>
                          </m:r>
                        </m:e>
                        <m:sub>
                          <m:r>
                            <m:rPr>
                              <m:sty m:val="p"/>
                            </m:rPr>
                            <a:rPr lang="en-US" sz="800" i="0" dirty="0">
                              <a:latin typeface="Cambria Math" panose="02040503050406030204" pitchFamily="18" charset="0"/>
                              <a:cs typeface="Times New Roman" panose="02020603050405020304" pitchFamily="18" charset="0"/>
                            </a:rPr>
                            <m:t>z</m:t>
                          </m:r>
                          <m:r>
                            <m:rPr>
                              <m:sty m:val="p"/>
                            </m:rPr>
                            <a:rPr lang="en-US" sz="800" b="0" i="0" dirty="0" smtClean="0">
                              <a:latin typeface="Cambria Math" panose="02040503050406030204" pitchFamily="18" charset="0"/>
                              <a:cs typeface="Times New Roman" panose="02020603050405020304" pitchFamily="18" charset="0"/>
                            </a:rPr>
                            <m:t>i</m:t>
                          </m:r>
                        </m:sub>
                      </m:sSub>
                    </m:oMath>
                  </m:oMathPara>
                </a14:m>
                <a:endParaRPr lang="en-US" sz="800" baseline="-25000" dirty="0">
                  <a:latin typeface="Arial" panose="020B0604020202020204" pitchFamily="34" charset="0"/>
                  <a:cs typeface="Arial" panose="020B0604020202020204" pitchFamily="34" charset="0"/>
                </a:endParaRPr>
              </a:p>
            </p:txBody>
          </p:sp>
        </mc:Choice>
        <mc:Fallback>
          <p:sp>
            <p:nvSpPr>
              <p:cNvPr id="513" name="TextBox 512">
                <a:extLst>
                  <a:ext uri="{FF2B5EF4-FFF2-40B4-BE49-F238E27FC236}">
                    <a16:creationId xmlns:a16="http://schemas.microsoft.com/office/drawing/2014/main" id="{8F636D73-3B21-4370-865A-13311339D8AD}"/>
                  </a:ext>
                </a:extLst>
              </p:cNvPr>
              <p:cNvSpPr txBox="1">
                <a:spLocks noRot="1" noChangeAspect="1" noMove="1" noResize="1" noEditPoints="1" noAdjustHandles="1" noChangeArrowheads="1" noChangeShapeType="1" noTextEdit="1"/>
              </p:cNvSpPr>
              <p:nvPr/>
            </p:nvSpPr>
            <p:spPr>
              <a:xfrm>
                <a:off x="2400177" y="4935937"/>
                <a:ext cx="378495" cy="215444"/>
              </a:xfrm>
              <a:prstGeom prst="rect">
                <a:avLst/>
              </a:prstGeom>
              <a:blipFill>
                <a:blip r:embed="rId3"/>
                <a:stretch>
                  <a:fillRect/>
                </a:stretch>
              </a:blipFill>
              <a:ln w="12700">
                <a:noFill/>
              </a:ln>
            </p:spPr>
            <p:txBody>
              <a:bodyPr/>
              <a:lstStyle/>
              <a:p>
                <a:r>
                  <a:rPr lang="en-US">
                    <a:noFill/>
                  </a:rPr>
                  <a:t> </a:t>
                </a:r>
              </a:p>
            </p:txBody>
          </p:sp>
        </mc:Fallback>
      </mc:AlternateContent>
      <p:sp>
        <p:nvSpPr>
          <p:cNvPr id="514" name="TextBox 513">
            <a:extLst>
              <a:ext uri="{FF2B5EF4-FFF2-40B4-BE49-F238E27FC236}">
                <a16:creationId xmlns:a16="http://schemas.microsoft.com/office/drawing/2014/main" id="{DDCCC748-0642-46B3-A266-C4408DFC3E97}"/>
              </a:ext>
            </a:extLst>
          </p:cNvPr>
          <p:cNvSpPr txBox="1"/>
          <p:nvPr/>
        </p:nvSpPr>
        <p:spPr>
          <a:xfrm>
            <a:off x="5437239" y="6019298"/>
            <a:ext cx="456657" cy="215444"/>
          </a:xfrm>
          <a:prstGeom prst="rect">
            <a:avLst/>
          </a:prstGeom>
          <a:noFill/>
          <a:ln w="38100">
            <a:noFill/>
          </a:ln>
        </p:spPr>
        <p:txBody>
          <a:bodyPr wrap="square" rtlCol="0">
            <a:spAutoFit/>
          </a:bodyPr>
          <a:lstStyle/>
          <a:p>
            <a:pPr algn="ctr"/>
            <a:r>
              <a:rPr lang="el-GR" sz="800" dirty="0">
                <a:latin typeface="Arial" panose="020B0604020202020204" pitchFamily="34" charset="0"/>
                <a:cs typeface="Arial" panose="020B0604020202020204" pitchFamily="34" charset="0"/>
              </a:rPr>
              <a:t>ρ</a:t>
            </a:r>
            <a:r>
              <a:rPr lang="en-US" sz="800" baseline="-25000" dirty="0">
                <a:latin typeface="Arial" panose="020B0604020202020204" pitchFamily="34" charset="0"/>
                <a:cs typeface="Arial" panose="020B0604020202020204" pitchFamily="34" charset="0"/>
              </a:rPr>
              <a:t>0</a:t>
            </a:r>
          </a:p>
        </p:txBody>
      </p:sp>
      <mc:AlternateContent xmlns:mc="http://schemas.openxmlformats.org/markup-compatibility/2006">
        <mc:Choice xmlns:a14="http://schemas.microsoft.com/office/drawing/2010/main" Requires="a14">
          <p:sp>
            <p:nvSpPr>
              <p:cNvPr id="515" name="TextBox 514">
                <a:extLst>
                  <a:ext uri="{FF2B5EF4-FFF2-40B4-BE49-F238E27FC236}">
                    <a16:creationId xmlns:a16="http://schemas.microsoft.com/office/drawing/2014/main" id="{0DEA21AE-2A90-4F8D-8440-4E88EFCAF839}"/>
                  </a:ext>
                </a:extLst>
              </p:cNvPr>
              <p:cNvSpPr txBox="1"/>
              <p:nvPr/>
            </p:nvSpPr>
            <p:spPr>
              <a:xfrm>
                <a:off x="970883" y="5072174"/>
                <a:ext cx="170579" cy="233718"/>
              </a:xfrm>
              <a:prstGeom prst="rect">
                <a:avLst/>
              </a:prstGeom>
              <a:noFill/>
              <a:ln w="127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800" i="1">
                              <a:latin typeface="Cambria Math" panose="02040503050406030204" pitchFamily="18" charset="0"/>
                            </a:rPr>
                          </m:ctrlPr>
                        </m:fPr>
                        <m:num>
                          <m:r>
                            <a:rPr lang="en-US" sz="800" i="1">
                              <a:latin typeface="Cambria Math" panose="02040503050406030204" pitchFamily="18" charset="0"/>
                            </a:rPr>
                            <m:t>𝑑𝑁</m:t>
                          </m:r>
                        </m:num>
                        <m:den>
                          <m:r>
                            <a:rPr lang="en-US" sz="800" i="1">
                              <a:latin typeface="Cambria Math" panose="02040503050406030204" pitchFamily="18" charset="0"/>
                            </a:rPr>
                            <m:t>𝑑𝑡</m:t>
                          </m:r>
                        </m:den>
                      </m:f>
                    </m:oMath>
                  </m:oMathPara>
                </a14:m>
                <a:endParaRPr lang="en-US" sz="800" dirty="0">
                  <a:latin typeface="Arial" panose="020B0604020202020204" pitchFamily="34" charset="0"/>
                  <a:cs typeface="Arial" panose="020B0604020202020204" pitchFamily="34" charset="0"/>
                </a:endParaRPr>
              </a:p>
            </p:txBody>
          </p:sp>
        </mc:Choice>
        <mc:Fallback>
          <p:sp>
            <p:nvSpPr>
              <p:cNvPr id="515" name="TextBox 514">
                <a:extLst>
                  <a:ext uri="{FF2B5EF4-FFF2-40B4-BE49-F238E27FC236}">
                    <a16:creationId xmlns:a16="http://schemas.microsoft.com/office/drawing/2014/main" id="{0DEA21AE-2A90-4F8D-8440-4E88EFCAF839}"/>
                  </a:ext>
                </a:extLst>
              </p:cNvPr>
              <p:cNvSpPr txBox="1">
                <a:spLocks noRot="1" noChangeAspect="1" noMove="1" noResize="1" noEditPoints="1" noAdjustHandles="1" noChangeArrowheads="1" noChangeShapeType="1" noTextEdit="1"/>
              </p:cNvSpPr>
              <p:nvPr/>
            </p:nvSpPr>
            <p:spPr>
              <a:xfrm>
                <a:off x="970883" y="5072174"/>
                <a:ext cx="170579" cy="233718"/>
              </a:xfrm>
              <a:prstGeom prst="rect">
                <a:avLst/>
              </a:prstGeom>
              <a:blipFill>
                <a:blip r:embed="rId4"/>
                <a:stretch>
                  <a:fillRect l="-10714" t="-2632" r="-14286" b="-18421"/>
                </a:stretch>
              </a:blipFill>
              <a:ln w="127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6" name="TextBox 515">
                <a:extLst>
                  <a:ext uri="{FF2B5EF4-FFF2-40B4-BE49-F238E27FC236}">
                    <a16:creationId xmlns:a16="http://schemas.microsoft.com/office/drawing/2014/main" id="{2E3480E4-5EBA-4D6D-AACC-626E11FEBBB4}"/>
                  </a:ext>
                </a:extLst>
              </p:cNvPr>
              <p:cNvSpPr txBox="1"/>
              <p:nvPr/>
            </p:nvSpPr>
            <p:spPr>
              <a:xfrm>
                <a:off x="1386241" y="4682288"/>
                <a:ext cx="363795" cy="233718"/>
              </a:xfrm>
              <a:prstGeom prst="rect">
                <a:avLst/>
              </a:prstGeom>
              <a:noFill/>
              <a:ln w="127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800" i="1" smtClean="0">
                              <a:latin typeface="Cambria Math" panose="02040503050406030204" pitchFamily="18" charset="0"/>
                            </a:rPr>
                          </m:ctrlPr>
                        </m:fPr>
                        <m:num>
                          <m:r>
                            <a:rPr lang="en-US" sz="800" i="1">
                              <a:latin typeface="Cambria Math" panose="02040503050406030204" pitchFamily="18" charset="0"/>
                            </a:rPr>
                            <m:t>𝑑</m:t>
                          </m:r>
                          <m:sSub>
                            <m:sSubPr>
                              <m:ctrlPr>
                                <a:rPr lang="en-US" sz="800" i="1" dirty="0">
                                  <a:latin typeface="Cambria Math" panose="02040503050406030204" pitchFamily="18" charset="0"/>
                                  <a:cs typeface="Times New Roman" panose="02020603050405020304" pitchFamily="18" charset="0"/>
                                </a:rPr>
                              </m:ctrlPr>
                            </m:sSubPr>
                            <m:e>
                              <m:r>
                                <a:rPr lang="en-US" sz="800" b="0" i="1" dirty="0" smtClean="0">
                                  <a:latin typeface="Cambria Math" panose="02040503050406030204" pitchFamily="18" charset="0"/>
                                  <a:cs typeface="Times New Roman" panose="02020603050405020304" pitchFamily="18" charset="0"/>
                                </a:rPr>
                                <m:t>𝐿</m:t>
                              </m:r>
                            </m:e>
                            <m:sub>
                              <m:r>
                                <a:rPr lang="en-US" sz="800" b="0" i="1" dirty="0" smtClean="0">
                                  <a:latin typeface="Cambria Math" panose="02040503050406030204" pitchFamily="18" charset="0"/>
                                  <a:cs typeface="Times New Roman" panose="02020603050405020304" pitchFamily="18" charset="0"/>
                                </a:rPr>
                                <m:t>𝑧</m:t>
                              </m:r>
                            </m:sub>
                          </m:sSub>
                        </m:num>
                        <m:den>
                          <m:r>
                            <a:rPr lang="en-US" sz="800" i="1">
                              <a:latin typeface="Cambria Math" panose="02040503050406030204" pitchFamily="18" charset="0"/>
                            </a:rPr>
                            <m:t>𝑑𝑡</m:t>
                          </m:r>
                        </m:den>
                      </m:f>
                    </m:oMath>
                  </m:oMathPara>
                </a14:m>
                <a:endParaRPr lang="en-US" sz="800" dirty="0">
                  <a:latin typeface="Arial" panose="020B0604020202020204" pitchFamily="34" charset="0"/>
                  <a:cs typeface="Arial" panose="020B0604020202020204" pitchFamily="34" charset="0"/>
                </a:endParaRPr>
              </a:p>
            </p:txBody>
          </p:sp>
        </mc:Choice>
        <mc:Fallback>
          <p:sp>
            <p:nvSpPr>
              <p:cNvPr id="516" name="TextBox 515">
                <a:extLst>
                  <a:ext uri="{FF2B5EF4-FFF2-40B4-BE49-F238E27FC236}">
                    <a16:creationId xmlns:a16="http://schemas.microsoft.com/office/drawing/2014/main" id="{2E3480E4-5EBA-4D6D-AACC-626E11FEBBB4}"/>
                  </a:ext>
                </a:extLst>
              </p:cNvPr>
              <p:cNvSpPr txBox="1">
                <a:spLocks noRot="1" noChangeAspect="1" noMove="1" noResize="1" noEditPoints="1" noAdjustHandles="1" noChangeArrowheads="1" noChangeShapeType="1" noTextEdit="1"/>
              </p:cNvSpPr>
              <p:nvPr/>
            </p:nvSpPr>
            <p:spPr>
              <a:xfrm>
                <a:off x="1386241" y="4682288"/>
                <a:ext cx="363795" cy="233718"/>
              </a:xfrm>
              <a:prstGeom prst="rect">
                <a:avLst/>
              </a:prstGeom>
              <a:blipFill>
                <a:blip r:embed="rId5"/>
                <a:stretch>
                  <a:fillRect t="-2632" b="-18421"/>
                </a:stretch>
              </a:blipFill>
              <a:ln w="127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7" name="TextBox 516">
                <a:extLst>
                  <a:ext uri="{FF2B5EF4-FFF2-40B4-BE49-F238E27FC236}">
                    <a16:creationId xmlns:a16="http://schemas.microsoft.com/office/drawing/2014/main" id="{C2D14CC5-8548-4F42-A986-AE0D8857ACDE}"/>
                  </a:ext>
                </a:extLst>
              </p:cNvPr>
              <p:cNvSpPr txBox="1"/>
              <p:nvPr/>
            </p:nvSpPr>
            <p:spPr>
              <a:xfrm>
                <a:off x="582104" y="5563299"/>
                <a:ext cx="170579" cy="233718"/>
              </a:xfrm>
              <a:prstGeom prst="rect">
                <a:avLst/>
              </a:prstGeom>
              <a:noFill/>
              <a:ln w="127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800" i="1">
                              <a:latin typeface="Cambria Math" panose="02040503050406030204" pitchFamily="18" charset="0"/>
                            </a:rPr>
                          </m:ctrlPr>
                        </m:fPr>
                        <m:num>
                          <m:r>
                            <a:rPr lang="en-US" sz="800" i="1">
                              <a:latin typeface="Cambria Math" panose="02040503050406030204" pitchFamily="18" charset="0"/>
                            </a:rPr>
                            <m:t>𝑑𝑚</m:t>
                          </m:r>
                        </m:num>
                        <m:den>
                          <m:r>
                            <a:rPr lang="en-US" sz="800" i="1">
                              <a:latin typeface="Cambria Math" panose="02040503050406030204" pitchFamily="18" charset="0"/>
                            </a:rPr>
                            <m:t>𝑑𝑡</m:t>
                          </m:r>
                        </m:den>
                      </m:f>
                    </m:oMath>
                  </m:oMathPara>
                </a14:m>
                <a:endParaRPr lang="en-US" sz="800" dirty="0">
                  <a:latin typeface="Arial" panose="020B0604020202020204" pitchFamily="34" charset="0"/>
                  <a:cs typeface="Arial" panose="020B0604020202020204" pitchFamily="34" charset="0"/>
                </a:endParaRPr>
              </a:p>
            </p:txBody>
          </p:sp>
        </mc:Choice>
        <mc:Fallback>
          <p:sp>
            <p:nvSpPr>
              <p:cNvPr id="517" name="TextBox 516">
                <a:extLst>
                  <a:ext uri="{FF2B5EF4-FFF2-40B4-BE49-F238E27FC236}">
                    <a16:creationId xmlns:a16="http://schemas.microsoft.com/office/drawing/2014/main" id="{C2D14CC5-8548-4F42-A986-AE0D8857ACDE}"/>
                  </a:ext>
                </a:extLst>
              </p:cNvPr>
              <p:cNvSpPr txBox="1">
                <a:spLocks noRot="1" noChangeAspect="1" noMove="1" noResize="1" noEditPoints="1" noAdjustHandles="1" noChangeArrowheads="1" noChangeShapeType="1" noTextEdit="1"/>
              </p:cNvSpPr>
              <p:nvPr/>
            </p:nvSpPr>
            <p:spPr>
              <a:xfrm>
                <a:off x="582104" y="5563299"/>
                <a:ext cx="170579" cy="233718"/>
              </a:xfrm>
              <a:prstGeom prst="rect">
                <a:avLst/>
              </a:prstGeom>
              <a:blipFill>
                <a:blip r:embed="rId6"/>
                <a:stretch>
                  <a:fillRect l="-14286" t="-5263" r="-17857" b="-15789"/>
                </a:stretch>
              </a:blipFill>
              <a:ln w="127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8" name="TextBox 517">
                <a:extLst>
                  <a:ext uri="{FF2B5EF4-FFF2-40B4-BE49-F238E27FC236}">
                    <a16:creationId xmlns:a16="http://schemas.microsoft.com/office/drawing/2014/main" id="{9F50580B-662D-4348-862C-F8AE75DCD206}"/>
                  </a:ext>
                </a:extLst>
              </p:cNvPr>
              <p:cNvSpPr txBox="1"/>
              <p:nvPr/>
            </p:nvSpPr>
            <p:spPr>
              <a:xfrm>
                <a:off x="315773" y="6129590"/>
                <a:ext cx="170579" cy="233718"/>
              </a:xfrm>
              <a:prstGeom prst="rect">
                <a:avLst/>
              </a:prstGeom>
              <a:noFill/>
              <a:ln w="127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800" i="1">
                              <a:latin typeface="Cambria Math" panose="02040503050406030204" pitchFamily="18" charset="0"/>
                            </a:rPr>
                          </m:ctrlPr>
                        </m:fPr>
                        <m:num>
                          <m:r>
                            <a:rPr lang="en-US" sz="800" i="1">
                              <a:latin typeface="Cambria Math" panose="02040503050406030204" pitchFamily="18" charset="0"/>
                            </a:rPr>
                            <m:t>𝑑</m:t>
                          </m:r>
                          <m:r>
                            <a:rPr lang="en-US" sz="800" i="1">
                              <a:latin typeface="Cambria Math" panose="02040503050406030204" pitchFamily="18" charset="0"/>
                              <a:ea typeface="Cambria Math" panose="02040503050406030204" pitchFamily="18" charset="0"/>
                            </a:rPr>
                            <m:t>𝜃</m:t>
                          </m:r>
                        </m:num>
                        <m:den>
                          <m:r>
                            <a:rPr lang="en-US" sz="800" i="1">
                              <a:latin typeface="Cambria Math" panose="02040503050406030204" pitchFamily="18" charset="0"/>
                            </a:rPr>
                            <m:t>𝑑𝑡</m:t>
                          </m:r>
                        </m:den>
                      </m:f>
                    </m:oMath>
                  </m:oMathPara>
                </a14:m>
                <a:endParaRPr lang="en-US" sz="800" dirty="0">
                  <a:latin typeface="Arial" panose="020B0604020202020204" pitchFamily="34" charset="0"/>
                  <a:cs typeface="Arial" panose="020B0604020202020204" pitchFamily="34" charset="0"/>
                </a:endParaRPr>
              </a:p>
            </p:txBody>
          </p:sp>
        </mc:Choice>
        <mc:Fallback>
          <p:sp>
            <p:nvSpPr>
              <p:cNvPr id="518" name="TextBox 517">
                <a:extLst>
                  <a:ext uri="{FF2B5EF4-FFF2-40B4-BE49-F238E27FC236}">
                    <a16:creationId xmlns:a16="http://schemas.microsoft.com/office/drawing/2014/main" id="{9F50580B-662D-4348-862C-F8AE75DCD206}"/>
                  </a:ext>
                </a:extLst>
              </p:cNvPr>
              <p:cNvSpPr txBox="1">
                <a:spLocks noRot="1" noChangeAspect="1" noMove="1" noResize="1" noEditPoints="1" noAdjustHandles="1" noChangeArrowheads="1" noChangeShapeType="1" noTextEdit="1"/>
              </p:cNvSpPr>
              <p:nvPr/>
            </p:nvSpPr>
            <p:spPr>
              <a:xfrm>
                <a:off x="315773" y="6129590"/>
                <a:ext cx="170579" cy="233718"/>
              </a:xfrm>
              <a:prstGeom prst="rect">
                <a:avLst/>
              </a:prstGeom>
              <a:blipFill>
                <a:blip r:embed="rId7"/>
                <a:stretch>
                  <a:fillRect l="-10714" t="-5263" r="-7143" b="-15789"/>
                </a:stretch>
              </a:blipFill>
              <a:ln w="127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9" name="TextBox 518">
                <a:extLst>
                  <a:ext uri="{FF2B5EF4-FFF2-40B4-BE49-F238E27FC236}">
                    <a16:creationId xmlns:a16="http://schemas.microsoft.com/office/drawing/2014/main" id="{4C74B673-4B09-45BD-8C73-A28E4DB5DB36}"/>
                  </a:ext>
                </a:extLst>
              </p:cNvPr>
              <p:cNvSpPr txBox="1"/>
              <p:nvPr/>
            </p:nvSpPr>
            <p:spPr>
              <a:xfrm>
                <a:off x="160182" y="6808832"/>
                <a:ext cx="170579" cy="233718"/>
              </a:xfrm>
              <a:prstGeom prst="rect">
                <a:avLst/>
              </a:prstGeom>
              <a:noFill/>
              <a:ln w="127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800" i="1">
                              <a:latin typeface="Cambria Math" panose="02040503050406030204" pitchFamily="18" charset="0"/>
                            </a:rPr>
                          </m:ctrlPr>
                        </m:fPr>
                        <m:num>
                          <m:r>
                            <a:rPr lang="en-US" sz="800" i="1">
                              <a:latin typeface="Cambria Math" panose="02040503050406030204" pitchFamily="18" charset="0"/>
                            </a:rPr>
                            <m:t>𝑑𝑉</m:t>
                          </m:r>
                        </m:num>
                        <m:den>
                          <m:r>
                            <a:rPr lang="en-US" sz="800" i="1">
                              <a:latin typeface="Cambria Math" panose="02040503050406030204" pitchFamily="18" charset="0"/>
                            </a:rPr>
                            <m:t>𝑑𝑡</m:t>
                          </m:r>
                        </m:den>
                      </m:f>
                    </m:oMath>
                  </m:oMathPara>
                </a14:m>
                <a:endParaRPr lang="en-US" sz="800" dirty="0">
                  <a:latin typeface="Arial" panose="020B0604020202020204" pitchFamily="34" charset="0"/>
                  <a:cs typeface="Arial" panose="020B0604020202020204" pitchFamily="34" charset="0"/>
                </a:endParaRPr>
              </a:p>
            </p:txBody>
          </p:sp>
        </mc:Choice>
        <mc:Fallback>
          <p:sp>
            <p:nvSpPr>
              <p:cNvPr id="519" name="TextBox 518">
                <a:extLst>
                  <a:ext uri="{FF2B5EF4-FFF2-40B4-BE49-F238E27FC236}">
                    <a16:creationId xmlns:a16="http://schemas.microsoft.com/office/drawing/2014/main" id="{4C74B673-4B09-45BD-8C73-A28E4DB5DB36}"/>
                  </a:ext>
                </a:extLst>
              </p:cNvPr>
              <p:cNvSpPr txBox="1">
                <a:spLocks noRot="1" noChangeAspect="1" noMove="1" noResize="1" noEditPoints="1" noAdjustHandles="1" noChangeArrowheads="1" noChangeShapeType="1" noTextEdit="1"/>
              </p:cNvSpPr>
              <p:nvPr/>
            </p:nvSpPr>
            <p:spPr>
              <a:xfrm>
                <a:off x="160182" y="6808832"/>
                <a:ext cx="170579" cy="233718"/>
              </a:xfrm>
              <a:prstGeom prst="rect">
                <a:avLst/>
              </a:prstGeom>
              <a:blipFill>
                <a:blip r:embed="rId8"/>
                <a:stretch>
                  <a:fillRect l="-7143" t="-5263" r="-14286" b="-15789"/>
                </a:stretch>
              </a:blipFill>
              <a:ln w="12700">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0" name="TextBox 519">
                <a:extLst>
                  <a:ext uri="{FF2B5EF4-FFF2-40B4-BE49-F238E27FC236}">
                    <a16:creationId xmlns:a16="http://schemas.microsoft.com/office/drawing/2014/main" id="{470978EC-31DE-41A6-AE1A-8092B87DED03}"/>
                  </a:ext>
                </a:extLst>
              </p:cNvPr>
              <p:cNvSpPr txBox="1"/>
              <p:nvPr/>
            </p:nvSpPr>
            <p:spPr>
              <a:xfrm>
                <a:off x="1998938" y="4385978"/>
                <a:ext cx="363795" cy="233718"/>
              </a:xfrm>
              <a:prstGeom prst="rect">
                <a:avLst/>
              </a:prstGeom>
              <a:noFill/>
              <a:ln w="127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800" i="1">
                              <a:latin typeface="Cambria Math" panose="02040503050406030204" pitchFamily="18" charset="0"/>
                            </a:rPr>
                          </m:ctrlPr>
                        </m:fPr>
                        <m:num>
                          <m:r>
                            <a:rPr lang="en-US" sz="800" i="1">
                              <a:latin typeface="Cambria Math" panose="02040503050406030204" pitchFamily="18" charset="0"/>
                            </a:rPr>
                            <m:t>𝑑𝑧</m:t>
                          </m:r>
                        </m:num>
                        <m:den>
                          <m:r>
                            <a:rPr lang="en-US" sz="800" i="1">
                              <a:latin typeface="Cambria Math" panose="02040503050406030204" pitchFamily="18" charset="0"/>
                            </a:rPr>
                            <m:t>𝑑𝑡</m:t>
                          </m:r>
                        </m:den>
                      </m:f>
                    </m:oMath>
                  </m:oMathPara>
                </a14:m>
                <a:endParaRPr lang="en-US" sz="800" dirty="0">
                  <a:latin typeface="Arial" panose="020B0604020202020204" pitchFamily="34" charset="0"/>
                  <a:cs typeface="Arial" panose="020B0604020202020204" pitchFamily="34" charset="0"/>
                </a:endParaRPr>
              </a:p>
            </p:txBody>
          </p:sp>
        </mc:Choice>
        <mc:Fallback>
          <p:sp>
            <p:nvSpPr>
              <p:cNvPr id="520" name="TextBox 519">
                <a:extLst>
                  <a:ext uri="{FF2B5EF4-FFF2-40B4-BE49-F238E27FC236}">
                    <a16:creationId xmlns:a16="http://schemas.microsoft.com/office/drawing/2014/main" id="{470978EC-31DE-41A6-AE1A-8092B87DED03}"/>
                  </a:ext>
                </a:extLst>
              </p:cNvPr>
              <p:cNvSpPr txBox="1">
                <a:spLocks noRot="1" noChangeAspect="1" noMove="1" noResize="1" noEditPoints="1" noAdjustHandles="1" noChangeArrowheads="1" noChangeShapeType="1" noTextEdit="1"/>
              </p:cNvSpPr>
              <p:nvPr/>
            </p:nvSpPr>
            <p:spPr>
              <a:xfrm>
                <a:off x="1998938" y="4385978"/>
                <a:ext cx="363795" cy="233718"/>
              </a:xfrm>
              <a:prstGeom prst="rect">
                <a:avLst/>
              </a:prstGeom>
              <a:blipFill>
                <a:blip r:embed="rId9"/>
                <a:stretch>
                  <a:fillRect t="-2564" b="-15385"/>
                </a:stretch>
              </a:blipFill>
              <a:ln w="12700">
                <a:noFill/>
              </a:ln>
            </p:spPr>
            <p:txBody>
              <a:bodyPr/>
              <a:lstStyle/>
              <a:p>
                <a:r>
                  <a:rPr lang="en-US">
                    <a:noFill/>
                  </a:rPr>
                  <a:t> </a:t>
                </a:r>
              </a:p>
            </p:txBody>
          </p:sp>
        </mc:Fallback>
      </mc:AlternateContent>
      <p:sp>
        <p:nvSpPr>
          <p:cNvPr id="521" name="TextBox 520">
            <a:extLst>
              <a:ext uri="{FF2B5EF4-FFF2-40B4-BE49-F238E27FC236}">
                <a16:creationId xmlns:a16="http://schemas.microsoft.com/office/drawing/2014/main" id="{89E61BD3-3D70-4075-BB1B-42DE1E5E7E16}"/>
              </a:ext>
            </a:extLst>
          </p:cNvPr>
          <p:cNvSpPr txBox="1"/>
          <p:nvPr/>
        </p:nvSpPr>
        <p:spPr>
          <a:xfrm>
            <a:off x="6046396" y="7294793"/>
            <a:ext cx="816296" cy="215444"/>
          </a:xfrm>
          <a:prstGeom prst="rect">
            <a:avLst/>
          </a:prstGeom>
          <a:noFill/>
          <a:ln w="38100">
            <a:noFill/>
          </a:ln>
        </p:spPr>
        <p:txBody>
          <a:bodyPr wrap="square" rtlCol="0">
            <a:spAutoFit/>
          </a:bodyPr>
          <a:lstStyle/>
          <a:p>
            <a:r>
              <a:rPr lang="en-US" sz="800" i="1" dirty="0">
                <a:latin typeface="Arial" panose="020B0604020202020204" pitchFamily="34" charset="0"/>
                <a:cs typeface="Arial" panose="020B0604020202020204" pitchFamily="34" charset="0"/>
              </a:rPr>
              <a:t>* Not to </a:t>
            </a:r>
            <a:r>
              <a:rPr lang="en-US" sz="800" i="1" dirty="0" smtClean="0">
                <a:latin typeface="Arial" panose="020B0604020202020204" pitchFamily="34" charset="0"/>
                <a:cs typeface="Arial" panose="020B0604020202020204" pitchFamily="34" charset="0"/>
              </a:rPr>
              <a:t>scale</a:t>
            </a:r>
            <a:endParaRPr lang="en-US" sz="800" i="1" dirty="0">
              <a:latin typeface="Arial" panose="020B0604020202020204" pitchFamily="34" charset="0"/>
              <a:cs typeface="Arial" panose="020B0604020202020204" pitchFamily="34" charset="0"/>
            </a:endParaRPr>
          </a:p>
        </p:txBody>
      </p:sp>
      <p:sp>
        <p:nvSpPr>
          <p:cNvPr id="522" name="TextBox 521">
            <a:extLst>
              <a:ext uri="{FF2B5EF4-FFF2-40B4-BE49-F238E27FC236}">
                <a16:creationId xmlns:a16="http://schemas.microsoft.com/office/drawing/2014/main" id="{47B11977-400A-4B8D-8EA8-C1733DDB1842}"/>
              </a:ext>
            </a:extLst>
          </p:cNvPr>
          <p:cNvSpPr txBox="1"/>
          <p:nvPr/>
        </p:nvSpPr>
        <p:spPr>
          <a:xfrm>
            <a:off x="5063864" y="5620677"/>
            <a:ext cx="456657"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P</a:t>
            </a:r>
            <a:r>
              <a:rPr lang="en-US" sz="800" baseline="-25000" dirty="0">
                <a:latin typeface="Arial" panose="020B0604020202020204" pitchFamily="34" charset="0"/>
                <a:cs typeface="Arial" panose="020B0604020202020204" pitchFamily="34" charset="0"/>
              </a:rPr>
              <a:t>0</a:t>
            </a:r>
          </a:p>
        </p:txBody>
      </p:sp>
      <p:sp>
        <p:nvSpPr>
          <p:cNvPr id="523" name="TextBox 522">
            <a:extLst>
              <a:ext uri="{FF2B5EF4-FFF2-40B4-BE49-F238E27FC236}">
                <a16:creationId xmlns:a16="http://schemas.microsoft.com/office/drawing/2014/main" id="{66EAF897-23ED-4A5C-9B60-6A36F0F361AB}"/>
              </a:ext>
            </a:extLst>
          </p:cNvPr>
          <p:cNvSpPr txBox="1"/>
          <p:nvPr/>
        </p:nvSpPr>
        <p:spPr>
          <a:xfrm>
            <a:off x="5296044" y="5853210"/>
            <a:ext cx="456657"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T</a:t>
            </a:r>
            <a:r>
              <a:rPr lang="en-US" sz="800" baseline="-25000" dirty="0">
                <a:latin typeface="Arial" panose="020B0604020202020204" pitchFamily="34" charset="0"/>
                <a:cs typeface="Arial" panose="020B0604020202020204" pitchFamily="34" charset="0"/>
              </a:rPr>
              <a:t>0</a:t>
            </a:r>
          </a:p>
        </p:txBody>
      </p:sp>
      <p:sp>
        <p:nvSpPr>
          <p:cNvPr id="524" name="TextBox 523">
            <a:extLst>
              <a:ext uri="{FF2B5EF4-FFF2-40B4-BE49-F238E27FC236}">
                <a16:creationId xmlns:a16="http://schemas.microsoft.com/office/drawing/2014/main" id="{C9C60317-B657-485A-9915-F36051D9EAFC}"/>
              </a:ext>
            </a:extLst>
          </p:cNvPr>
          <p:cNvSpPr txBox="1"/>
          <p:nvPr/>
        </p:nvSpPr>
        <p:spPr>
          <a:xfrm>
            <a:off x="2033834" y="5266286"/>
            <a:ext cx="310463" cy="215444"/>
          </a:xfrm>
          <a:prstGeom prst="rect">
            <a:avLst/>
          </a:prstGeom>
          <a:noFill/>
          <a:ln w="12700">
            <a:noFill/>
          </a:ln>
        </p:spPr>
        <p:txBody>
          <a:bodyPr wrap="square" rtlCol="0">
            <a:spAutoFit/>
          </a:bodyPr>
          <a:lstStyle/>
          <a:p>
            <a:pPr algn="ctr"/>
            <a:r>
              <a:rPr lang="en-US" sz="800" dirty="0">
                <a:latin typeface="Arial" panose="020B0604020202020204" pitchFamily="34" charset="0"/>
                <a:cs typeface="Arial" panose="020B0604020202020204" pitchFamily="34" charset="0"/>
              </a:rPr>
              <a:t>z</a:t>
            </a:r>
            <a:r>
              <a:rPr lang="en-US" sz="800" baseline="-25000" dirty="0">
                <a:latin typeface="Arial" panose="020B0604020202020204" pitchFamily="34" charset="0"/>
                <a:cs typeface="Arial" panose="020B0604020202020204" pitchFamily="34" charset="0"/>
              </a:rPr>
              <a:t>*</a:t>
            </a:r>
          </a:p>
        </p:txBody>
      </p:sp>
      <p:sp>
        <p:nvSpPr>
          <p:cNvPr id="525" name="TextBox 524">
            <a:extLst>
              <a:ext uri="{FF2B5EF4-FFF2-40B4-BE49-F238E27FC236}">
                <a16:creationId xmlns:a16="http://schemas.microsoft.com/office/drawing/2014/main" id="{B507C90D-7C6F-4E19-9199-4E415690C210}"/>
              </a:ext>
            </a:extLst>
          </p:cNvPr>
          <p:cNvSpPr txBox="1"/>
          <p:nvPr/>
        </p:nvSpPr>
        <p:spPr>
          <a:xfrm>
            <a:off x="3011879" y="4675313"/>
            <a:ext cx="323139" cy="215444"/>
          </a:xfrm>
          <a:prstGeom prst="rect">
            <a:avLst/>
          </a:prstGeom>
          <a:noFill/>
          <a:ln w="12700">
            <a:noFill/>
          </a:ln>
        </p:spPr>
        <p:txBody>
          <a:bodyPr wrap="square" rtlCol="0">
            <a:spAutoFit/>
          </a:bodyPr>
          <a:lstStyle/>
          <a:p>
            <a:pPr algn="ctr"/>
            <a:r>
              <a:rPr lang="en-US" sz="800" dirty="0">
                <a:latin typeface="Arial" panose="020B0604020202020204" pitchFamily="34" charset="0"/>
                <a:cs typeface="Arial" panose="020B0604020202020204" pitchFamily="34" charset="0"/>
              </a:rPr>
              <a:t>z</a:t>
            </a:r>
            <a:r>
              <a:rPr lang="en-US" sz="800" baseline="-25000" dirty="0">
                <a:latin typeface="Arial" panose="020B0604020202020204" pitchFamily="34" charset="0"/>
                <a:cs typeface="Arial" panose="020B0604020202020204" pitchFamily="34" charset="0"/>
              </a:rPr>
              <a:t>b</a:t>
            </a:r>
          </a:p>
        </p:txBody>
      </p:sp>
      <p:sp>
        <p:nvSpPr>
          <p:cNvPr id="526" name="TextBox 525">
            <a:extLst>
              <a:ext uri="{FF2B5EF4-FFF2-40B4-BE49-F238E27FC236}">
                <a16:creationId xmlns:a16="http://schemas.microsoft.com/office/drawing/2014/main" id="{2969572B-0A24-4C0C-8268-42FA5A6F2536}"/>
              </a:ext>
            </a:extLst>
          </p:cNvPr>
          <p:cNvSpPr txBox="1"/>
          <p:nvPr/>
        </p:nvSpPr>
        <p:spPr>
          <a:xfrm>
            <a:off x="1000837" y="3883930"/>
            <a:ext cx="1959231"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Atmospheric Effects</a:t>
            </a:r>
          </a:p>
        </p:txBody>
      </p:sp>
      <p:sp>
        <p:nvSpPr>
          <p:cNvPr id="527" name="TextBox 526">
            <a:extLst>
              <a:ext uri="{FF2B5EF4-FFF2-40B4-BE49-F238E27FC236}">
                <a16:creationId xmlns:a16="http://schemas.microsoft.com/office/drawing/2014/main" id="{F1432FF9-12EC-4578-B0AC-5B245DB05392}"/>
              </a:ext>
            </a:extLst>
          </p:cNvPr>
          <p:cNvSpPr txBox="1"/>
          <p:nvPr/>
        </p:nvSpPr>
        <p:spPr>
          <a:xfrm>
            <a:off x="4635901" y="3886806"/>
            <a:ext cx="2090586"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Atmospheric Conditions</a:t>
            </a:r>
          </a:p>
        </p:txBody>
      </p:sp>
      <p:sp>
        <p:nvSpPr>
          <p:cNvPr id="528" name="Oval 527">
            <a:extLst>
              <a:ext uri="{FF2B5EF4-FFF2-40B4-BE49-F238E27FC236}">
                <a16:creationId xmlns:a16="http://schemas.microsoft.com/office/drawing/2014/main" id="{34CA99F1-B844-4DFB-95C4-257C2613C448}"/>
              </a:ext>
            </a:extLst>
          </p:cNvPr>
          <p:cNvSpPr/>
          <p:nvPr/>
        </p:nvSpPr>
        <p:spPr>
          <a:xfrm>
            <a:off x="2181381" y="2810143"/>
            <a:ext cx="110983" cy="109660"/>
          </a:xfrm>
          <a:prstGeom prst="ellipse">
            <a:avLst/>
          </a:prstGeom>
          <a:noFill/>
          <a:ln w="127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M</a:t>
            </a:r>
          </a:p>
        </p:txBody>
      </p:sp>
      <p:sp>
        <p:nvSpPr>
          <p:cNvPr id="529" name="Oval 528">
            <a:extLst>
              <a:ext uri="{FF2B5EF4-FFF2-40B4-BE49-F238E27FC236}">
                <a16:creationId xmlns:a16="http://schemas.microsoft.com/office/drawing/2014/main" id="{59E51F81-2124-463B-B49C-5DBC41AAC7D6}"/>
              </a:ext>
            </a:extLst>
          </p:cNvPr>
          <p:cNvSpPr/>
          <p:nvPr/>
        </p:nvSpPr>
        <p:spPr>
          <a:xfrm>
            <a:off x="2181379" y="3017891"/>
            <a:ext cx="110983" cy="109660"/>
          </a:xfrm>
          <a:prstGeom prst="ellipse">
            <a:avLst/>
          </a:prstGeom>
          <a:noFill/>
          <a:ln w="127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P</a:t>
            </a:r>
          </a:p>
        </p:txBody>
      </p:sp>
      <p:sp>
        <p:nvSpPr>
          <p:cNvPr id="530" name="Oval 529">
            <a:extLst>
              <a:ext uri="{FF2B5EF4-FFF2-40B4-BE49-F238E27FC236}">
                <a16:creationId xmlns:a16="http://schemas.microsoft.com/office/drawing/2014/main" id="{F6BCD07A-BD6E-47AB-9E36-CF35C26A5702}"/>
              </a:ext>
            </a:extLst>
          </p:cNvPr>
          <p:cNvSpPr/>
          <p:nvPr/>
        </p:nvSpPr>
        <p:spPr>
          <a:xfrm>
            <a:off x="2179874" y="3219314"/>
            <a:ext cx="110983" cy="109660"/>
          </a:xfrm>
          <a:prstGeom prst="ellipse">
            <a:avLst/>
          </a:prstGeom>
          <a:noFill/>
          <a:ln w="1270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S</a:t>
            </a:r>
          </a:p>
        </p:txBody>
      </p:sp>
      <p:sp>
        <p:nvSpPr>
          <p:cNvPr id="531" name="Oval 530">
            <a:extLst>
              <a:ext uri="{FF2B5EF4-FFF2-40B4-BE49-F238E27FC236}">
                <a16:creationId xmlns:a16="http://schemas.microsoft.com/office/drawing/2014/main" id="{8049C1E6-87AB-4D1C-AB8E-46C02E45F5C4}"/>
              </a:ext>
            </a:extLst>
          </p:cNvPr>
          <p:cNvSpPr/>
          <p:nvPr/>
        </p:nvSpPr>
        <p:spPr>
          <a:xfrm>
            <a:off x="2181380" y="3428999"/>
            <a:ext cx="110983" cy="109660"/>
          </a:xfrm>
          <a:prstGeom prst="ellipse">
            <a:avLst/>
          </a:prstGeom>
          <a:no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600" b="1" dirty="0">
                <a:solidFill>
                  <a:schemeClr val="tx1"/>
                </a:solidFill>
                <a:latin typeface="Arial" panose="020B0604020202020204" pitchFamily="34" charset="0"/>
                <a:cs typeface="Arial" panose="020B0604020202020204" pitchFamily="34" charset="0"/>
              </a:rPr>
              <a:t>C</a:t>
            </a:r>
          </a:p>
        </p:txBody>
      </p:sp>
      <p:sp>
        <p:nvSpPr>
          <p:cNvPr id="532" name="TextBox 531">
            <a:extLst>
              <a:ext uri="{FF2B5EF4-FFF2-40B4-BE49-F238E27FC236}">
                <a16:creationId xmlns:a16="http://schemas.microsoft.com/office/drawing/2014/main" id="{455BB540-7A55-4F43-9359-412131D19935}"/>
              </a:ext>
            </a:extLst>
          </p:cNvPr>
          <p:cNvSpPr txBox="1"/>
          <p:nvPr/>
        </p:nvSpPr>
        <p:spPr>
          <a:xfrm>
            <a:off x="2276564" y="2764873"/>
            <a:ext cx="757893"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Iron</a:t>
            </a:r>
          </a:p>
        </p:txBody>
      </p:sp>
      <p:sp>
        <p:nvSpPr>
          <p:cNvPr id="533" name="TextBox 532">
            <a:extLst>
              <a:ext uri="{FF2B5EF4-FFF2-40B4-BE49-F238E27FC236}">
                <a16:creationId xmlns:a16="http://schemas.microsoft.com/office/drawing/2014/main" id="{7DDD6142-9AF4-4923-9C73-47509F1ABD41}"/>
              </a:ext>
            </a:extLst>
          </p:cNvPr>
          <p:cNvSpPr txBox="1"/>
          <p:nvPr/>
        </p:nvSpPr>
        <p:spPr>
          <a:xfrm>
            <a:off x="2273145" y="2966960"/>
            <a:ext cx="1031338"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Stony-Iron</a:t>
            </a:r>
          </a:p>
        </p:txBody>
      </p:sp>
      <p:sp>
        <p:nvSpPr>
          <p:cNvPr id="534" name="TextBox 533">
            <a:extLst>
              <a:ext uri="{FF2B5EF4-FFF2-40B4-BE49-F238E27FC236}">
                <a16:creationId xmlns:a16="http://schemas.microsoft.com/office/drawing/2014/main" id="{8A85E054-EC63-48D3-A208-B49B5EFA26F6}"/>
              </a:ext>
            </a:extLst>
          </p:cNvPr>
          <p:cNvSpPr txBox="1"/>
          <p:nvPr/>
        </p:nvSpPr>
        <p:spPr>
          <a:xfrm>
            <a:off x="2282147" y="3171062"/>
            <a:ext cx="1031338"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Stony</a:t>
            </a:r>
          </a:p>
        </p:txBody>
      </p:sp>
      <p:sp>
        <p:nvSpPr>
          <p:cNvPr id="535" name="TextBox 534">
            <a:extLst>
              <a:ext uri="{FF2B5EF4-FFF2-40B4-BE49-F238E27FC236}">
                <a16:creationId xmlns:a16="http://schemas.microsoft.com/office/drawing/2014/main" id="{AF1DBA6C-4754-44DA-97FF-93303738952B}"/>
              </a:ext>
            </a:extLst>
          </p:cNvPr>
          <p:cNvSpPr txBox="1"/>
          <p:nvPr/>
        </p:nvSpPr>
        <p:spPr>
          <a:xfrm>
            <a:off x="2273576" y="3382540"/>
            <a:ext cx="1031338"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Chondritic</a:t>
            </a:r>
          </a:p>
        </p:txBody>
      </p:sp>
      <p:sp>
        <p:nvSpPr>
          <p:cNvPr id="536" name="TextBox 535">
            <a:extLst>
              <a:ext uri="{FF2B5EF4-FFF2-40B4-BE49-F238E27FC236}">
                <a16:creationId xmlns:a16="http://schemas.microsoft.com/office/drawing/2014/main" id="{CE71C8CB-E167-41E8-818D-A4D5AC874308}"/>
              </a:ext>
            </a:extLst>
          </p:cNvPr>
          <p:cNvSpPr txBox="1"/>
          <p:nvPr/>
        </p:nvSpPr>
        <p:spPr>
          <a:xfrm>
            <a:off x="2138481" y="2560683"/>
            <a:ext cx="749478" cy="215444"/>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Density (</a:t>
            </a:r>
            <a:r>
              <a:rPr lang="el-GR" sz="800" b="1" dirty="0">
                <a:latin typeface="Arial" panose="020B0604020202020204" pitchFamily="34" charset="0"/>
                <a:cs typeface="Arial" panose="020B0604020202020204" pitchFamily="34" charset="0"/>
              </a:rPr>
              <a:t>ρ</a:t>
            </a:r>
            <a:r>
              <a:rPr lang="en-US" sz="800" b="1" dirty="0">
                <a:latin typeface="Arial" panose="020B0604020202020204" pitchFamily="34" charset="0"/>
                <a:cs typeface="Arial" panose="020B0604020202020204" pitchFamily="34" charset="0"/>
              </a:rPr>
              <a:t>)</a:t>
            </a:r>
          </a:p>
        </p:txBody>
      </p:sp>
      <p:grpSp>
        <p:nvGrpSpPr>
          <p:cNvPr id="537" name="Group 536">
            <a:extLst>
              <a:ext uri="{FF2B5EF4-FFF2-40B4-BE49-F238E27FC236}">
                <a16:creationId xmlns:a16="http://schemas.microsoft.com/office/drawing/2014/main" id="{339AC33D-99D1-44D7-85FE-B4B1D8E46D0A}"/>
              </a:ext>
            </a:extLst>
          </p:cNvPr>
          <p:cNvGrpSpPr/>
          <p:nvPr/>
        </p:nvGrpSpPr>
        <p:grpSpPr>
          <a:xfrm>
            <a:off x="3042984" y="2556130"/>
            <a:ext cx="810253" cy="1047445"/>
            <a:chOff x="3217663" y="254707"/>
            <a:chExt cx="1270985" cy="1643050"/>
          </a:xfrm>
        </p:grpSpPr>
        <mc:AlternateContent xmlns:mc="http://schemas.openxmlformats.org/markup-compatibility/2006">
          <mc:Choice xmlns:a14="http://schemas.microsoft.com/office/drawing/2010/main" Requires="a14">
            <p:sp>
              <p:nvSpPr>
                <p:cNvPr id="538" name="TextBox 537">
                  <a:extLst>
                    <a:ext uri="{FF2B5EF4-FFF2-40B4-BE49-F238E27FC236}">
                      <a16:creationId xmlns:a16="http://schemas.microsoft.com/office/drawing/2014/main" id="{62A06587-0DCC-4231-A88D-70E2C25080B8}"/>
                    </a:ext>
                  </a:extLst>
                </p:cNvPr>
                <p:cNvSpPr txBox="1"/>
                <p:nvPr/>
              </p:nvSpPr>
              <p:spPr>
                <a:xfrm>
                  <a:off x="3217663" y="254707"/>
                  <a:ext cx="1270985" cy="337951"/>
                </a:xfrm>
                <a:prstGeom prst="rect">
                  <a:avLst/>
                </a:prstGeom>
                <a:noFill/>
                <a:ln>
                  <a:noFill/>
                </a:ln>
              </p:spPr>
              <p:txBody>
                <a:bodyPr wrap="square" rtlCol="0">
                  <a:spAutoFit/>
                </a:bodyPr>
                <a:lstStyle/>
                <a:p>
                  <a:r>
                    <a:rPr lang="en-US" sz="800" b="1" dirty="0">
                      <a:latin typeface="Arial" panose="020B0604020202020204" pitchFamily="34" charset="0"/>
                      <a:cs typeface="Arial" panose="020B0604020202020204" pitchFamily="34" charset="0"/>
                    </a:rPr>
                    <a:t>Diameter (</a:t>
                  </a:r>
                  <a14:m>
                    <m:oMath xmlns:m="http://schemas.openxmlformats.org/officeDocument/2006/math">
                      <m:r>
                        <a:rPr lang="en-US" sz="800" b="1" i="1">
                          <a:latin typeface="Cambria Math" panose="02040503050406030204" pitchFamily="18" charset="0"/>
                          <a:cs typeface="Times New Roman" panose="02020603050405020304" pitchFamily="18" charset="0"/>
                        </a:rPr>
                        <m:t>𝑳</m:t>
                      </m:r>
                    </m:oMath>
                  </a14:m>
                  <a:r>
                    <a:rPr lang="en-US" sz="800" b="1" dirty="0">
                      <a:latin typeface="Arial" panose="020B0604020202020204" pitchFamily="34" charset="0"/>
                      <a:cs typeface="Arial" panose="020B0604020202020204" pitchFamily="34" charset="0"/>
                    </a:rPr>
                    <a:t>)</a:t>
                  </a:r>
                </a:p>
              </p:txBody>
            </p:sp>
          </mc:Choice>
          <mc:Fallback>
            <p:sp>
              <p:nvSpPr>
                <p:cNvPr id="538" name="TextBox 537">
                  <a:extLst>
                    <a:ext uri="{FF2B5EF4-FFF2-40B4-BE49-F238E27FC236}">
                      <a16:creationId xmlns:a16="http://schemas.microsoft.com/office/drawing/2014/main" id="{62A06587-0DCC-4231-A88D-70E2C25080B8}"/>
                    </a:ext>
                  </a:extLst>
                </p:cNvPr>
                <p:cNvSpPr txBox="1">
                  <a:spLocks noRot="1" noChangeAspect="1" noMove="1" noResize="1" noEditPoints="1" noAdjustHandles="1" noChangeArrowheads="1" noChangeShapeType="1" noTextEdit="1"/>
                </p:cNvSpPr>
                <p:nvPr/>
              </p:nvSpPr>
              <p:spPr>
                <a:xfrm>
                  <a:off x="3217663" y="254707"/>
                  <a:ext cx="1270985" cy="337951"/>
                </a:xfrm>
                <a:prstGeom prst="rect">
                  <a:avLst/>
                </a:prstGeom>
                <a:blipFill>
                  <a:blip r:embed="rId10"/>
                  <a:stretch>
                    <a:fillRect b="-5556"/>
                  </a:stretch>
                </a:blipFill>
                <a:ln>
                  <a:noFill/>
                </a:ln>
              </p:spPr>
              <p:txBody>
                <a:bodyPr/>
                <a:lstStyle/>
                <a:p>
                  <a:r>
                    <a:rPr lang="en-US">
                      <a:noFill/>
                    </a:rPr>
                    <a:t> </a:t>
                  </a:r>
                </a:p>
              </p:txBody>
            </p:sp>
          </mc:Fallback>
        </mc:AlternateContent>
        <p:sp>
          <p:nvSpPr>
            <p:cNvPr id="539" name="Oval 538">
              <a:extLst>
                <a:ext uri="{FF2B5EF4-FFF2-40B4-BE49-F238E27FC236}">
                  <a16:creationId xmlns:a16="http://schemas.microsoft.com/office/drawing/2014/main" id="{A0D1B1BD-41CA-4E05-A310-FBB72FC0443D}"/>
                </a:ext>
              </a:extLst>
            </p:cNvPr>
            <p:cNvSpPr/>
            <p:nvPr/>
          </p:nvSpPr>
          <p:spPr>
            <a:xfrm>
              <a:off x="3267317" y="1393529"/>
              <a:ext cx="438624" cy="433728"/>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40" name="Oval 539">
              <a:extLst>
                <a:ext uri="{FF2B5EF4-FFF2-40B4-BE49-F238E27FC236}">
                  <a16:creationId xmlns:a16="http://schemas.microsoft.com/office/drawing/2014/main" id="{D6368FDA-1F68-42E2-803F-F340FBDE05E7}"/>
                </a:ext>
              </a:extLst>
            </p:cNvPr>
            <p:cNvSpPr/>
            <p:nvPr/>
          </p:nvSpPr>
          <p:spPr>
            <a:xfrm>
              <a:off x="3361589" y="1077856"/>
              <a:ext cx="235518" cy="223078"/>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41" name="Oval 540">
              <a:extLst>
                <a:ext uri="{FF2B5EF4-FFF2-40B4-BE49-F238E27FC236}">
                  <a16:creationId xmlns:a16="http://schemas.microsoft.com/office/drawing/2014/main" id="{34CBEC34-F193-4AAE-ACBD-AB4EE156A9AA}"/>
                </a:ext>
              </a:extLst>
            </p:cNvPr>
            <p:cNvSpPr/>
            <p:nvPr/>
          </p:nvSpPr>
          <p:spPr>
            <a:xfrm>
              <a:off x="3401782" y="833658"/>
              <a:ext cx="155572" cy="156429"/>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42" name="Oval 541">
              <a:extLst>
                <a:ext uri="{FF2B5EF4-FFF2-40B4-BE49-F238E27FC236}">
                  <a16:creationId xmlns:a16="http://schemas.microsoft.com/office/drawing/2014/main" id="{1D81AAB7-0C86-4771-BFF2-682725A05585}"/>
                </a:ext>
              </a:extLst>
            </p:cNvPr>
            <p:cNvSpPr/>
            <p:nvPr/>
          </p:nvSpPr>
          <p:spPr>
            <a:xfrm>
              <a:off x="3437892" y="660392"/>
              <a:ext cx="77786" cy="81843"/>
            </a:xfrm>
            <a:prstGeom prst="ellipse">
              <a:avLst/>
            </a:prstGeom>
            <a:ln w="12700">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43" name="TextBox 542">
              <a:extLst>
                <a:ext uri="{FF2B5EF4-FFF2-40B4-BE49-F238E27FC236}">
                  <a16:creationId xmlns:a16="http://schemas.microsoft.com/office/drawing/2014/main" id="{0BDBB5BF-078B-499F-9102-841E347882BE}"/>
                </a:ext>
              </a:extLst>
            </p:cNvPr>
            <p:cNvSpPr txBox="1"/>
            <p:nvPr/>
          </p:nvSpPr>
          <p:spPr>
            <a:xfrm>
              <a:off x="3685911" y="1559806"/>
              <a:ext cx="782278" cy="337951"/>
            </a:xfrm>
            <a:prstGeom prst="rect">
              <a:avLst/>
            </a:prstGeom>
            <a:noFill/>
            <a:ln>
              <a:noFill/>
            </a:ln>
          </p:spPr>
          <p:txBody>
            <a:bodyPr wrap="square" rtlCol="0">
              <a:spAutoFit/>
            </a:bodyPr>
            <a:lstStyle/>
            <a:p>
              <a:r>
                <a:rPr lang="en-US" sz="800" dirty="0">
                  <a:latin typeface="Arial" panose="020B0604020202020204" pitchFamily="34" charset="0"/>
                  <a:cs typeface="Arial" panose="020B0604020202020204" pitchFamily="34" charset="0"/>
                </a:rPr>
                <a:t> 10 km</a:t>
              </a:r>
            </a:p>
          </p:txBody>
        </p:sp>
        <p:sp>
          <p:nvSpPr>
            <p:cNvPr id="544" name="TextBox 543">
              <a:extLst>
                <a:ext uri="{FF2B5EF4-FFF2-40B4-BE49-F238E27FC236}">
                  <a16:creationId xmlns:a16="http://schemas.microsoft.com/office/drawing/2014/main" id="{6268C616-4420-45EB-A395-6D06154B27FB}"/>
                </a:ext>
              </a:extLst>
            </p:cNvPr>
            <p:cNvSpPr txBox="1"/>
            <p:nvPr/>
          </p:nvSpPr>
          <p:spPr>
            <a:xfrm>
              <a:off x="3752223" y="562313"/>
              <a:ext cx="636049" cy="337951"/>
            </a:xfrm>
            <a:prstGeom prst="rect">
              <a:avLst/>
            </a:prstGeom>
            <a:noFill/>
            <a:ln>
              <a:noFill/>
            </a:ln>
          </p:spPr>
          <p:txBody>
            <a:bodyPr wrap="square" rtlCol="0">
              <a:spAutoFit/>
            </a:bodyPr>
            <a:lstStyle/>
            <a:p>
              <a:r>
                <a:rPr lang="en-US" sz="800" dirty="0">
                  <a:latin typeface="Arial" panose="020B0604020202020204" pitchFamily="34" charset="0"/>
                  <a:cs typeface="Arial" panose="020B0604020202020204" pitchFamily="34" charset="0"/>
                </a:rPr>
                <a:t> 1 m</a:t>
              </a:r>
            </a:p>
          </p:txBody>
        </p:sp>
        <p:cxnSp>
          <p:nvCxnSpPr>
            <p:cNvPr id="545" name="Straight Arrow Connector 544">
              <a:extLst>
                <a:ext uri="{FF2B5EF4-FFF2-40B4-BE49-F238E27FC236}">
                  <a16:creationId xmlns:a16="http://schemas.microsoft.com/office/drawing/2014/main" id="{7A6EE295-B558-4F98-88CD-36836DE8E192}"/>
                </a:ext>
              </a:extLst>
            </p:cNvPr>
            <p:cNvCxnSpPr>
              <a:cxnSpLocks/>
            </p:cNvCxnSpPr>
            <p:nvPr/>
          </p:nvCxnSpPr>
          <p:spPr>
            <a:xfrm>
              <a:off x="4026046" y="818895"/>
              <a:ext cx="6802" cy="776618"/>
            </a:xfrm>
            <a:prstGeom prst="straightConnector1">
              <a:avLst/>
            </a:prstGeom>
            <a:ln w="12700">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mc:AlternateContent xmlns:mc="http://schemas.openxmlformats.org/markup-compatibility/2006">
        <mc:Choice xmlns:a14="http://schemas.microsoft.com/office/drawing/2010/main" Requires="a14">
          <p:sp>
            <p:nvSpPr>
              <p:cNvPr id="546" name="TextBox 545">
                <a:extLst>
                  <a:ext uri="{FF2B5EF4-FFF2-40B4-BE49-F238E27FC236}">
                    <a16:creationId xmlns:a16="http://schemas.microsoft.com/office/drawing/2014/main" id="{4EBF6C77-C2C7-4316-82C3-D699F6E69F69}"/>
                  </a:ext>
                </a:extLst>
              </p:cNvPr>
              <p:cNvSpPr txBox="1"/>
              <p:nvPr/>
            </p:nvSpPr>
            <p:spPr>
              <a:xfrm>
                <a:off x="3976966" y="2552087"/>
                <a:ext cx="766276" cy="215444"/>
              </a:xfrm>
              <a:prstGeom prst="rect">
                <a:avLst/>
              </a:prstGeom>
              <a:noFill/>
            </p:spPr>
            <p:txBody>
              <a:bodyPr wrap="square" rtlCol="0">
                <a:spAutoFit/>
              </a:bodyPr>
              <a:lstStyle/>
              <a:p>
                <a:r>
                  <a:rPr lang="en-US" sz="800" b="1" dirty="0">
                    <a:latin typeface="Arial" panose="020B0604020202020204" pitchFamily="34" charset="0"/>
                    <a:cs typeface="Arial" panose="020B0604020202020204" pitchFamily="34" charset="0"/>
                  </a:rPr>
                  <a:t>Velocity (</a:t>
                </a:r>
                <a14:m>
                  <m:oMath xmlns:m="http://schemas.openxmlformats.org/officeDocument/2006/math">
                    <m:r>
                      <a:rPr lang="en-US" sz="800" b="1" i="1">
                        <a:latin typeface="Cambria Math" panose="02040503050406030204" pitchFamily="18" charset="0"/>
                        <a:ea typeface="Cambria Math" panose="02040503050406030204" pitchFamily="18" charset="0"/>
                        <a:cs typeface="Times New Roman" panose="02020603050405020304" pitchFamily="18" charset="0"/>
                      </a:rPr>
                      <m:t>𝑽</m:t>
                    </m:r>
                  </m:oMath>
                </a14:m>
                <a:r>
                  <a:rPr lang="en-US" sz="800" b="1" dirty="0">
                    <a:latin typeface="Arial" panose="020B0604020202020204" pitchFamily="34" charset="0"/>
                    <a:cs typeface="Arial" panose="020B0604020202020204" pitchFamily="34" charset="0"/>
                  </a:rPr>
                  <a:t>)</a:t>
                </a:r>
              </a:p>
            </p:txBody>
          </p:sp>
        </mc:Choice>
        <mc:Fallback>
          <p:sp>
            <p:nvSpPr>
              <p:cNvPr id="546" name="TextBox 545">
                <a:extLst>
                  <a:ext uri="{FF2B5EF4-FFF2-40B4-BE49-F238E27FC236}">
                    <a16:creationId xmlns:a16="http://schemas.microsoft.com/office/drawing/2014/main" id="{4EBF6C77-C2C7-4316-82C3-D699F6E69F69}"/>
                  </a:ext>
                </a:extLst>
              </p:cNvPr>
              <p:cNvSpPr txBox="1">
                <a:spLocks noRot="1" noChangeAspect="1" noMove="1" noResize="1" noEditPoints="1" noAdjustHandles="1" noChangeArrowheads="1" noChangeShapeType="1" noTextEdit="1"/>
              </p:cNvSpPr>
              <p:nvPr/>
            </p:nvSpPr>
            <p:spPr>
              <a:xfrm>
                <a:off x="3976966" y="2552087"/>
                <a:ext cx="766276" cy="215444"/>
              </a:xfrm>
              <a:prstGeom prst="rect">
                <a:avLst/>
              </a:prstGeom>
              <a:blipFill>
                <a:blip r:embed="rId11"/>
                <a:stretch>
                  <a:fillRect b="-8571"/>
                </a:stretch>
              </a:blipFill>
            </p:spPr>
            <p:txBody>
              <a:bodyPr/>
              <a:lstStyle/>
              <a:p>
                <a:r>
                  <a:rPr lang="en-US">
                    <a:noFill/>
                  </a:rPr>
                  <a:t> </a:t>
                </a:r>
              </a:p>
            </p:txBody>
          </p:sp>
        </mc:Fallback>
      </mc:AlternateContent>
      <p:sp>
        <p:nvSpPr>
          <p:cNvPr id="547" name="TextBox 546">
            <a:extLst>
              <a:ext uri="{FF2B5EF4-FFF2-40B4-BE49-F238E27FC236}">
                <a16:creationId xmlns:a16="http://schemas.microsoft.com/office/drawing/2014/main" id="{D8762ECD-9CD0-4A18-AD05-46770DDB439C}"/>
              </a:ext>
            </a:extLst>
          </p:cNvPr>
          <p:cNvSpPr txBox="1"/>
          <p:nvPr/>
        </p:nvSpPr>
        <p:spPr>
          <a:xfrm>
            <a:off x="4301382" y="3388121"/>
            <a:ext cx="559743"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40 km/s</a:t>
            </a:r>
          </a:p>
        </p:txBody>
      </p:sp>
      <p:sp>
        <p:nvSpPr>
          <p:cNvPr id="548" name="TextBox 547">
            <a:extLst>
              <a:ext uri="{FF2B5EF4-FFF2-40B4-BE49-F238E27FC236}">
                <a16:creationId xmlns:a16="http://schemas.microsoft.com/office/drawing/2014/main" id="{6F7E58FD-E2DB-4377-908D-4C86C76B52D8}"/>
              </a:ext>
            </a:extLst>
          </p:cNvPr>
          <p:cNvSpPr txBox="1"/>
          <p:nvPr/>
        </p:nvSpPr>
        <p:spPr>
          <a:xfrm>
            <a:off x="4329966" y="2748223"/>
            <a:ext cx="497477" cy="215444"/>
          </a:xfrm>
          <a:prstGeom prst="rect">
            <a:avLst/>
          </a:prstGeom>
          <a:noFill/>
        </p:spPr>
        <p:txBody>
          <a:bodyPr wrap="square" rtlCol="0">
            <a:spAutoFit/>
          </a:bodyPr>
          <a:lstStyle/>
          <a:p>
            <a:r>
              <a:rPr lang="en-US" sz="800" dirty="0">
                <a:latin typeface="Arial" panose="020B0604020202020204" pitchFamily="34" charset="0"/>
                <a:cs typeface="Arial" panose="020B0604020202020204" pitchFamily="34" charset="0"/>
              </a:rPr>
              <a:t>1 km/s</a:t>
            </a:r>
          </a:p>
        </p:txBody>
      </p:sp>
      <p:cxnSp>
        <p:nvCxnSpPr>
          <p:cNvPr id="549" name="Straight Arrow Connector 548">
            <a:extLst>
              <a:ext uri="{FF2B5EF4-FFF2-40B4-BE49-F238E27FC236}">
                <a16:creationId xmlns:a16="http://schemas.microsoft.com/office/drawing/2014/main" id="{5E3D40AD-6D0A-4EA1-A174-14CBA6B773C6}"/>
              </a:ext>
            </a:extLst>
          </p:cNvPr>
          <p:cNvCxnSpPr>
            <a:cxnSpLocks/>
          </p:cNvCxnSpPr>
          <p:nvPr/>
        </p:nvCxnSpPr>
        <p:spPr>
          <a:xfrm flipH="1">
            <a:off x="4537280" y="2919311"/>
            <a:ext cx="559" cy="499090"/>
          </a:xfrm>
          <a:prstGeom prst="straightConnector1">
            <a:avLst/>
          </a:prstGeom>
          <a:ln w="12700">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nvGrpSpPr>
          <p:cNvPr id="550" name="Group 549">
            <a:extLst>
              <a:ext uri="{FF2B5EF4-FFF2-40B4-BE49-F238E27FC236}">
                <a16:creationId xmlns:a16="http://schemas.microsoft.com/office/drawing/2014/main" id="{686895F0-710F-4638-92E4-9F97B1FF81A8}"/>
              </a:ext>
            </a:extLst>
          </p:cNvPr>
          <p:cNvGrpSpPr/>
          <p:nvPr/>
        </p:nvGrpSpPr>
        <p:grpSpPr>
          <a:xfrm rot="21438617">
            <a:off x="3913871" y="3388563"/>
            <a:ext cx="361615" cy="114962"/>
            <a:chOff x="9735617" y="7665056"/>
            <a:chExt cx="567239" cy="180332"/>
          </a:xfrm>
        </p:grpSpPr>
        <p:sp>
          <p:nvSpPr>
            <p:cNvPr id="551" name="Oval 550">
              <a:extLst>
                <a:ext uri="{FF2B5EF4-FFF2-40B4-BE49-F238E27FC236}">
                  <a16:creationId xmlns:a16="http://schemas.microsoft.com/office/drawing/2014/main" id="{7C2BA420-65F9-48AA-BF67-3F14FD8BB348}"/>
                </a:ext>
              </a:extLst>
            </p:cNvPr>
            <p:cNvSpPr/>
            <p:nvPr/>
          </p:nvSpPr>
          <p:spPr>
            <a:xfrm>
              <a:off x="9735617" y="7665056"/>
              <a:ext cx="174091" cy="172016"/>
            </a:xfrm>
            <a:prstGeom prst="ellipse">
              <a:avLst/>
            </a:prstGeom>
            <a:solidFill>
              <a:schemeClr val="tx1">
                <a:lumMod val="50000"/>
                <a:lumOff val="50000"/>
              </a:schemeClr>
            </a:solidFill>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52" name="Oval 551">
              <a:extLst>
                <a:ext uri="{FF2B5EF4-FFF2-40B4-BE49-F238E27FC236}">
                  <a16:creationId xmlns:a16="http://schemas.microsoft.com/office/drawing/2014/main" id="{D75F08F1-1575-4808-88E7-1CBBBBB600E1}"/>
                </a:ext>
              </a:extLst>
            </p:cNvPr>
            <p:cNvSpPr/>
            <p:nvPr/>
          </p:nvSpPr>
          <p:spPr>
            <a:xfrm>
              <a:off x="9830217" y="7666693"/>
              <a:ext cx="174091" cy="172016"/>
            </a:xfrm>
            <a:prstGeom prst="ellipse">
              <a:avLst/>
            </a:prstGeom>
            <a:solidFill>
              <a:schemeClr val="tx1">
                <a:lumMod val="65000"/>
                <a:lumOff val="35000"/>
              </a:schemeClr>
            </a:solidFill>
            <a:ln>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53" name="Oval 552">
              <a:extLst>
                <a:ext uri="{FF2B5EF4-FFF2-40B4-BE49-F238E27FC236}">
                  <a16:creationId xmlns:a16="http://schemas.microsoft.com/office/drawing/2014/main" id="{2508690A-BA84-40A3-9DCE-E1DB2905850B}"/>
                </a:ext>
              </a:extLst>
            </p:cNvPr>
            <p:cNvSpPr/>
            <p:nvPr/>
          </p:nvSpPr>
          <p:spPr>
            <a:xfrm>
              <a:off x="9936195" y="7669319"/>
              <a:ext cx="163023" cy="172016"/>
            </a:xfrm>
            <a:prstGeom prst="ellipse">
              <a:avLst/>
            </a:prstGeom>
            <a:solidFill>
              <a:schemeClr val="tx1">
                <a:lumMod val="75000"/>
                <a:lumOff val="25000"/>
              </a:schemeClr>
            </a:solidFill>
            <a:ln>
              <a:solidFill>
                <a:schemeClr val="tx1">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54" name="Oval 553">
              <a:extLst>
                <a:ext uri="{FF2B5EF4-FFF2-40B4-BE49-F238E27FC236}">
                  <a16:creationId xmlns:a16="http://schemas.microsoft.com/office/drawing/2014/main" id="{6FF99EBD-D161-41A8-B705-94AC624A2F06}"/>
                </a:ext>
              </a:extLst>
            </p:cNvPr>
            <p:cNvSpPr/>
            <p:nvPr/>
          </p:nvSpPr>
          <p:spPr>
            <a:xfrm>
              <a:off x="10030795" y="7671523"/>
              <a:ext cx="174091" cy="172016"/>
            </a:xfrm>
            <a:prstGeom prst="ellipse">
              <a:avLst/>
            </a:prstGeom>
            <a:solidFill>
              <a:schemeClr val="tx1">
                <a:lumMod val="85000"/>
                <a:lumOff val="15000"/>
              </a:schemeClr>
            </a:solidFill>
            <a:ln>
              <a:solidFill>
                <a:schemeClr val="tx1">
                  <a:lumMod val="85000"/>
                  <a:lumOff val="1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55" name="Oval 554">
              <a:extLst>
                <a:ext uri="{FF2B5EF4-FFF2-40B4-BE49-F238E27FC236}">
                  <a16:creationId xmlns:a16="http://schemas.microsoft.com/office/drawing/2014/main" id="{360BA8F7-829C-4651-B277-B1F668945010}"/>
                </a:ext>
              </a:extLst>
            </p:cNvPr>
            <p:cNvSpPr/>
            <p:nvPr/>
          </p:nvSpPr>
          <p:spPr>
            <a:xfrm>
              <a:off x="10128765" y="7673372"/>
              <a:ext cx="174091" cy="172016"/>
            </a:xfrm>
            <a:prstGeom prst="ellipse">
              <a:avLst/>
            </a:prstGeom>
            <a:solidFill>
              <a:schemeClr val="tx1">
                <a:lumMod val="95000"/>
                <a:lumOff val="5000"/>
              </a:schemeClr>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grpSp>
      <p:sp>
        <p:nvSpPr>
          <p:cNvPr id="556" name="TextBox 555">
            <a:extLst>
              <a:ext uri="{FF2B5EF4-FFF2-40B4-BE49-F238E27FC236}">
                <a16:creationId xmlns:a16="http://schemas.microsoft.com/office/drawing/2014/main" id="{9C902B33-BFBC-4482-9E08-3C659E9D2084}"/>
              </a:ext>
            </a:extLst>
          </p:cNvPr>
          <p:cNvSpPr txBox="1"/>
          <p:nvPr/>
        </p:nvSpPr>
        <p:spPr>
          <a:xfrm>
            <a:off x="4881506" y="2563894"/>
            <a:ext cx="749478" cy="215444"/>
          </a:xfrm>
          <a:prstGeom prst="rect">
            <a:avLst/>
          </a:prstGeom>
          <a:noFill/>
        </p:spPr>
        <p:txBody>
          <a:bodyPr wrap="square" rtlCol="0">
            <a:spAutoFit/>
          </a:bodyPr>
          <a:lstStyle/>
          <a:p>
            <a:pPr algn="ctr"/>
            <a:r>
              <a:rPr lang="en-US" sz="800" b="1" dirty="0">
                <a:latin typeface="Arial" panose="020B0604020202020204" pitchFamily="34" charset="0"/>
                <a:cs typeface="Arial" panose="020B0604020202020204" pitchFamily="34" charset="0"/>
              </a:rPr>
              <a:t>Angle (</a:t>
            </a:r>
            <a:r>
              <a:rPr lang="el-GR" sz="800" b="1" dirty="0">
                <a:latin typeface="Arial" panose="020B0604020202020204" pitchFamily="34" charset="0"/>
                <a:cs typeface="Arial" panose="020B0604020202020204" pitchFamily="34" charset="0"/>
              </a:rPr>
              <a:t>θ</a:t>
            </a:r>
            <a:r>
              <a:rPr lang="en-US" sz="800" b="1" dirty="0">
                <a:latin typeface="Arial" panose="020B0604020202020204" pitchFamily="34" charset="0"/>
                <a:cs typeface="Arial" panose="020B0604020202020204" pitchFamily="34" charset="0"/>
              </a:rPr>
              <a:t>)</a:t>
            </a:r>
          </a:p>
        </p:txBody>
      </p:sp>
      <p:grpSp>
        <p:nvGrpSpPr>
          <p:cNvPr id="557" name="Group 556">
            <a:extLst>
              <a:ext uri="{FF2B5EF4-FFF2-40B4-BE49-F238E27FC236}">
                <a16:creationId xmlns:a16="http://schemas.microsoft.com/office/drawing/2014/main" id="{75B9C3E1-1913-4B2B-BF66-4F8D5AE29844}"/>
              </a:ext>
            </a:extLst>
          </p:cNvPr>
          <p:cNvGrpSpPr/>
          <p:nvPr/>
        </p:nvGrpSpPr>
        <p:grpSpPr>
          <a:xfrm>
            <a:off x="2033337" y="2468350"/>
            <a:ext cx="3888438" cy="1214452"/>
            <a:chOff x="50258" y="614521"/>
            <a:chExt cx="6099511" cy="1813816"/>
          </a:xfrm>
        </p:grpSpPr>
        <p:sp>
          <p:nvSpPr>
            <p:cNvPr id="558" name="Rectangle 557">
              <a:extLst>
                <a:ext uri="{FF2B5EF4-FFF2-40B4-BE49-F238E27FC236}">
                  <a16:creationId xmlns:a16="http://schemas.microsoft.com/office/drawing/2014/main" id="{5400105C-9E33-47CF-BFF9-E066340A5815}"/>
                </a:ext>
              </a:extLst>
            </p:cNvPr>
            <p:cNvSpPr/>
            <p:nvPr/>
          </p:nvSpPr>
          <p:spPr>
            <a:xfrm>
              <a:off x="50258" y="614521"/>
              <a:ext cx="5828521" cy="1813816"/>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559" name="TextBox 558">
              <a:extLst>
                <a:ext uri="{FF2B5EF4-FFF2-40B4-BE49-F238E27FC236}">
                  <a16:creationId xmlns:a16="http://schemas.microsoft.com/office/drawing/2014/main" id="{A9222FA9-8784-4CB8-ACD4-219DBC4F3C61}"/>
                </a:ext>
              </a:extLst>
            </p:cNvPr>
            <p:cNvSpPr txBox="1"/>
            <p:nvPr/>
          </p:nvSpPr>
          <p:spPr>
            <a:xfrm>
              <a:off x="5573280" y="1723984"/>
              <a:ext cx="576489" cy="321771"/>
            </a:xfrm>
            <a:prstGeom prst="rect">
              <a:avLst/>
            </a:prstGeom>
            <a:noFill/>
            <a:ln>
              <a:noFill/>
            </a:ln>
          </p:spPr>
          <p:txBody>
            <a:bodyPr wrap="square" rtlCol="0">
              <a:spAutoFit/>
            </a:bodyPr>
            <a:lstStyle/>
            <a:p>
              <a:r>
                <a:rPr lang="en-US" sz="800" dirty="0" smtClean="0">
                  <a:latin typeface="Arial" panose="020B0604020202020204" pitchFamily="34" charset="0"/>
                  <a:cs typeface="Arial" panose="020B0604020202020204" pitchFamily="34" charset="0"/>
                </a:rPr>
                <a:t>15 ̊</a:t>
              </a:r>
              <a:endParaRPr lang="en-US" sz="800" dirty="0">
                <a:latin typeface="Arial" panose="020B0604020202020204" pitchFamily="34" charset="0"/>
                <a:cs typeface="Arial" panose="020B0604020202020204" pitchFamily="34" charset="0"/>
              </a:endParaRPr>
            </a:p>
          </p:txBody>
        </p:sp>
      </p:grpSp>
      <p:sp>
        <p:nvSpPr>
          <p:cNvPr id="560" name="TextBox 559">
            <a:extLst>
              <a:ext uri="{FF2B5EF4-FFF2-40B4-BE49-F238E27FC236}">
                <a16:creationId xmlns:a16="http://schemas.microsoft.com/office/drawing/2014/main" id="{05FF352B-0C3F-4757-BA0D-9A72C7E8D2A2}"/>
              </a:ext>
            </a:extLst>
          </p:cNvPr>
          <p:cNvSpPr txBox="1"/>
          <p:nvPr/>
        </p:nvSpPr>
        <p:spPr>
          <a:xfrm>
            <a:off x="2843971" y="2200284"/>
            <a:ext cx="2252921" cy="230832"/>
          </a:xfrm>
          <a:prstGeom prst="rect">
            <a:avLst/>
          </a:prstGeom>
          <a:noFill/>
        </p:spPr>
        <p:txBody>
          <a:bodyPr wrap="square" rtlCol="0">
            <a:spAutoFit/>
          </a:bodyPr>
          <a:lstStyle/>
          <a:p>
            <a:pPr algn="ctr"/>
            <a:r>
              <a:rPr lang="en-US" sz="900" b="1" dirty="0">
                <a:latin typeface="Arial" panose="020B0604020202020204" pitchFamily="34" charset="0"/>
                <a:cs typeface="Arial" panose="020B0604020202020204" pitchFamily="34" charset="0"/>
              </a:rPr>
              <a:t>Projectile Characteristics</a:t>
            </a:r>
          </a:p>
        </p:txBody>
      </p:sp>
      <p:grpSp>
        <p:nvGrpSpPr>
          <p:cNvPr id="561" name="Group 560">
            <a:extLst>
              <a:ext uri="{FF2B5EF4-FFF2-40B4-BE49-F238E27FC236}">
                <a16:creationId xmlns:a16="http://schemas.microsoft.com/office/drawing/2014/main" id="{7E400BCA-4762-4AEC-A220-261937F46B5F}"/>
              </a:ext>
            </a:extLst>
          </p:cNvPr>
          <p:cNvGrpSpPr/>
          <p:nvPr/>
        </p:nvGrpSpPr>
        <p:grpSpPr>
          <a:xfrm>
            <a:off x="4899226" y="2718586"/>
            <a:ext cx="901303" cy="783658"/>
            <a:chOff x="7914269" y="289761"/>
            <a:chExt cx="1413808" cy="1229268"/>
          </a:xfrm>
        </p:grpSpPr>
        <p:sp>
          <p:nvSpPr>
            <p:cNvPr id="562" name="TextBox 561">
              <a:extLst>
                <a:ext uri="{FF2B5EF4-FFF2-40B4-BE49-F238E27FC236}">
                  <a16:creationId xmlns:a16="http://schemas.microsoft.com/office/drawing/2014/main" id="{895A4D96-EE67-49E3-8799-9E26A8807AC3}"/>
                </a:ext>
              </a:extLst>
            </p:cNvPr>
            <p:cNvSpPr txBox="1"/>
            <p:nvPr/>
          </p:nvSpPr>
          <p:spPr>
            <a:xfrm>
              <a:off x="7914269" y="289761"/>
              <a:ext cx="603502" cy="337952"/>
            </a:xfrm>
            <a:prstGeom prst="rect">
              <a:avLst/>
            </a:prstGeom>
            <a:noFill/>
            <a:ln w="12700">
              <a:noFill/>
            </a:ln>
          </p:spPr>
          <p:txBody>
            <a:bodyPr wrap="square" rtlCol="0">
              <a:spAutoFit/>
            </a:bodyPr>
            <a:lstStyle/>
            <a:p>
              <a:r>
                <a:rPr lang="en-US" sz="800" dirty="0" smtClean="0">
                  <a:latin typeface="Arial" panose="020B0604020202020204" pitchFamily="34" charset="0"/>
                  <a:cs typeface="Arial" panose="020B0604020202020204" pitchFamily="34" charset="0"/>
                </a:rPr>
                <a:t>90 </a:t>
              </a:r>
              <a:r>
                <a:rPr lang="en-US" sz="800" dirty="0">
                  <a:latin typeface="Arial" panose="020B0604020202020204" pitchFamily="34" charset="0"/>
                  <a:cs typeface="Arial" panose="020B0604020202020204" pitchFamily="34" charset="0"/>
                </a:rPr>
                <a:t>̊</a:t>
              </a:r>
            </a:p>
          </p:txBody>
        </p:sp>
        <p:sp>
          <p:nvSpPr>
            <p:cNvPr id="563" name="TextBox 562">
              <a:extLst>
                <a:ext uri="{FF2B5EF4-FFF2-40B4-BE49-F238E27FC236}">
                  <a16:creationId xmlns:a16="http://schemas.microsoft.com/office/drawing/2014/main" id="{33C70E09-3074-4EC3-9205-71E8C95DB354}"/>
                </a:ext>
              </a:extLst>
            </p:cNvPr>
            <p:cNvSpPr txBox="1"/>
            <p:nvPr/>
          </p:nvSpPr>
          <p:spPr>
            <a:xfrm>
              <a:off x="8707643" y="618500"/>
              <a:ext cx="620434" cy="337952"/>
            </a:xfrm>
            <a:prstGeom prst="rect">
              <a:avLst/>
            </a:prstGeom>
            <a:noFill/>
            <a:ln w="12700">
              <a:noFill/>
            </a:ln>
          </p:spPr>
          <p:txBody>
            <a:bodyPr wrap="square" rtlCol="0">
              <a:spAutoFit/>
            </a:bodyPr>
            <a:lstStyle/>
            <a:p>
              <a:r>
                <a:rPr lang="en-US" sz="800" dirty="0" smtClean="0">
                  <a:latin typeface="Arial" panose="020B0604020202020204" pitchFamily="34" charset="0"/>
                  <a:cs typeface="Arial" panose="020B0604020202020204" pitchFamily="34" charset="0"/>
                </a:rPr>
                <a:t>45 </a:t>
              </a:r>
              <a:r>
                <a:rPr lang="en-US" sz="800" dirty="0">
                  <a:latin typeface="Arial" panose="020B0604020202020204" pitchFamily="34" charset="0"/>
                  <a:cs typeface="Arial" panose="020B0604020202020204" pitchFamily="34" charset="0"/>
                </a:rPr>
                <a:t>̊</a:t>
              </a:r>
            </a:p>
          </p:txBody>
        </p:sp>
        <p:grpSp>
          <p:nvGrpSpPr>
            <p:cNvPr id="564" name="Group 563">
              <a:extLst>
                <a:ext uri="{FF2B5EF4-FFF2-40B4-BE49-F238E27FC236}">
                  <a16:creationId xmlns:a16="http://schemas.microsoft.com/office/drawing/2014/main" id="{714DBDD4-EF26-4027-B8AF-ABE2026472AB}"/>
                </a:ext>
              </a:extLst>
            </p:cNvPr>
            <p:cNvGrpSpPr/>
            <p:nvPr/>
          </p:nvGrpSpPr>
          <p:grpSpPr>
            <a:xfrm>
              <a:off x="8105177" y="672467"/>
              <a:ext cx="854531" cy="839674"/>
              <a:chOff x="8086725" y="767670"/>
              <a:chExt cx="854531" cy="839674"/>
            </a:xfrm>
          </p:grpSpPr>
          <p:cxnSp>
            <p:nvCxnSpPr>
              <p:cNvPr id="569" name="Straight Connector 568">
                <a:extLst>
                  <a:ext uri="{FF2B5EF4-FFF2-40B4-BE49-F238E27FC236}">
                    <a16:creationId xmlns:a16="http://schemas.microsoft.com/office/drawing/2014/main" id="{937064C8-EB2C-41EE-A604-A4F8B8A7EA42}"/>
                  </a:ext>
                </a:extLst>
              </p:cNvPr>
              <p:cNvCxnSpPr>
                <a:cxnSpLocks/>
              </p:cNvCxnSpPr>
              <p:nvPr/>
            </p:nvCxnSpPr>
            <p:spPr>
              <a:xfrm flipH="1">
                <a:off x="8088614" y="767670"/>
                <a:ext cx="214113" cy="837472"/>
              </a:xfrm>
              <a:prstGeom prst="line">
                <a:avLst/>
              </a:prstGeom>
              <a:ln w="12700"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6" name="Straight Connector 575">
                <a:extLst>
                  <a:ext uri="{FF2B5EF4-FFF2-40B4-BE49-F238E27FC236}">
                    <a16:creationId xmlns:a16="http://schemas.microsoft.com/office/drawing/2014/main" id="{D3DC07EA-5D0E-4C79-996A-00C17AD8AA49}"/>
                  </a:ext>
                </a:extLst>
              </p:cNvPr>
              <p:cNvCxnSpPr>
                <a:cxnSpLocks/>
              </p:cNvCxnSpPr>
              <p:nvPr/>
            </p:nvCxnSpPr>
            <p:spPr>
              <a:xfrm flipH="1">
                <a:off x="8086725" y="839999"/>
                <a:ext cx="431545" cy="767345"/>
              </a:xfrm>
              <a:prstGeom prst="line">
                <a:avLst/>
              </a:prstGeom>
              <a:ln w="12700"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7" name="Straight Connector 576">
                <a:extLst>
                  <a:ext uri="{FF2B5EF4-FFF2-40B4-BE49-F238E27FC236}">
                    <a16:creationId xmlns:a16="http://schemas.microsoft.com/office/drawing/2014/main" id="{1845BD4F-2D19-40A3-A55D-4191F6889CFD}"/>
                  </a:ext>
                </a:extLst>
              </p:cNvPr>
              <p:cNvCxnSpPr>
                <a:cxnSpLocks/>
              </p:cNvCxnSpPr>
              <p:nvPr/>
            </p:nvCxnSpPr>
            <p:spPr>
              <a:xfrm flipH="1">
                <a:off x="8091389" y="978425"/>
                <a:ext cx="618067" cy="624634"/>
              </a:xfrm>
              <a:prstGeom prst="line">
                <a:avLst/>
              </a:prstGeom>
              <a:ln w="12700"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2" name="Straight Connector 581">
                <a:extLst>
                  <a:ext uri="{FF2B5EF4-FFF2-40B4-BE49-F238E27FC236}">
                    <a16:creationId xmlns:a16="http://schemas.microsoft.com/office/drawing/2014/main" id="{948EC593-9C5F-4E55-927F-4B9E804B71FC}"/>
                  </a:ext>
                </a:extLst>
              </p:cNvPr>
              <p:cNvCxnSpPr>
                <a:cxnSpLocks/>
              </p:cNvCxnSpPr>
              <p:nvPr/>
            </p:nvCxnSpPr>
            <p:spPr>
              <a:xfrm flipH="1">
                <a:off x="8088613" y="1156061"/>
                <a:ext cx="750750" cy="447236"/>
              </a:xfrm>
              <a:prstGeom prst="line">
                <a:avLst/>
              </a:prstGeom>
              <a:ln w="12700"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83" name="Straight Connector 582">
                <a:extLst>
                  <a:ext uri="{FF2B5EF4-FFF2-40B4-BE49-F238E27FC236}">
                    <a16:creationId xmlns:a16="http://schemas.microsoft.com/office/drawing/2014/main" id="{262B1D30-6B4C-4862-B0CF-C0B3D2CB2E8E}"/>
                  </a:ext>
                </a:extLst>
              </p:cNvPr>
              <p:cNvCxnSpPr>
                <a:cxnSpLocks/>
              </p:cNvCxnSpPr>
              <p:nvPr/>
            </p:nvCxnSpPr>
            <p:spPr>
              <a:xfrm flipH="1">
                <a:off x="8090463" y="1367918"/>
                <a:ext cx="850793" cy="232885"/>
              </a:xfrm>
              <a:prstGeom prst="line">
                <a:avLst/>
              </a:prstGeom>
              <a:ln w="12700"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565" name="Straight Connector 564">
              <a:extLst>
                <a:ext uri="{FF2B5EF4-FFF2-40B4-BE49-F238E27FC236}">
                  <a16:creationId xmlns:a16="http://schemas.microsoft.com/office/drawing/2014/main" id="{6F2FD48B-537E-49A8-992C-4A3FBEC225CD}"/>
                </a:ext>
              </a:extLst>
            </p:cNvPr>
            <p:cNvCxnSpPr>
              <a:cxnSpLocks/>
            </p:cNvCxnSpPr>
            <p:nvPr/>
          </p:nvCxnSpPr>
          <p:spPr>
            <a:xfrm flipH="1">
              <a:off x="8103362" y="640482"/>
              <a:ext cx="7405" cy="878547"/>
            </a:xfrm>
            <a:prstGeom prst="line">
              <a:avLst/>
            </a:prstGeom>
            <a:ln w="12700">
              <a:solidFill>
                <a:schemeClr val="tx1"/>
              </a:solidFill>
            </a:ln>
          </p:spPr>
          <p:style>
            <a:lnRef idx="3">
              <a:schemeClr val="dk1"/>
            </a:lnRef>
            <a:fillRef idx="0">
              <a:schemeClr val="dk1"/>
            </a:fillRef>
            <a:effectRef idx="2">
              <a:schemeClr val="dk1"/>
            </a:effectRef>
            <a:fontRef idx="minor">
              <a:schemeClr val="tx1"/>
            </a:fontRef>
          </p:style>
        </p:cxnSp>
        <p:cxnSp>
          <p:nvCxnSpPr>
            <p:cNvPr id="566" name="Straight Connector 565">
              <a:extLst>
                <a:ext uri="{FF2B5EF4-FFF2-40B4-BE49-F238E27FC236}">
                  <a16:creationId xmlns:a16="http://schemas.microsoft.com/office/drawing/2014/main" id="{7CEF4531-F308-448D-9AC3-8D942F1159D3}"/>
                </a:ext>
              </a:extLst>
            </p:cNvPr>
            <p:cNvCxnSpPr>
              <a:cxnSpLocks/>
            </p:cNvCxnSpPr>
            <p:nvPr/>
          </p:nvCxnSpPr>
          <p:spPr>
            <a:xfrm flipH="1" flipV="1">
              <a:off x="8099558" y="1518077"/>
              <a:ext cx="878345" cy="425"/>
            </a:xfrm>
            <a:prstGeom prst="line">
              <a:avLst/>
            </a:prstGeom>
            <a:ln w="12700">
              <a:solidFill>
                <a:schemeClr val="tx1"/>
              </a:solidFill>
            </a:ln>
          </p:spPr>
          <p:style>
            <a:lnRef idx="3">
              <a:schemeClr val="dk1"/>
            </a:lnRef>
            <a:fillRef idx="0">
              <a:schemeClr val="dk1"/>
            </a:fillRef>
            <a:effectRef idx="2">
              <a:schemeClr val="dk1"/>
            </a:effectRef>
            <a:fontRef idx="minor">
              <a:schemeClr val="tx1"/>
            </a:fontRef>
          </p:style>
        </p:cxnSp>
        <p:cxnSp>
          <p:nvCxnSpPr>
            <p:cNvPr id="567" name="Straight Arrow Connector 566">
              <a:extLst>
                <a:ext uri="{FF2B5EF4-FFF2-40B4-BE49-F238E27FC236}">
                  <a16:creationId xmlns:a16="http://schemas.microsoft.com/office/drawing/2014/main" id="{A087CD43-DFF5-4066-B686-C35A0C8D22C1}"/>
                </a:ext>
              </a:extLst>
            </p:cNvPr>
            <p:cNvCxnSpPr>
              <a:cxnSpLocks/>
            </p:cNvCxnSpPr>
            <p:nvPr/>
          </p:nvCxnSpPr>
          <p:spPr>
            <a:xfrm>
              <a:off x="8110303" y="621403"/>
              <a:ext cx="0" cy="273180"/>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68" name="Straight Arrow Connector 567">
              <a:extLst>
                <a:ext uri="{FF2B5EF4-FFF2-40B4-BE49-F238E27FC236}">
                  <a16:creationId xmlns:a16="http://schemas.microsoft.com/office/drawing/2014/main" id="{64436227-8A25-41A1-B59D-185AFD27800E}"/>
                </a:ext>
              </a:extLst>
            </p:cNvPr>
            <p:cNvCxnSpPr>
              <a:cxnSpLocks/>
            </p:cNvCxnSpPr>
            <p:nvPr/>
          </p:nvCxnSpPr>
          <p:spPr>
            <a:xfrm flipH="1">
              <a:off x="8546616" y="881475"/>
              <a:ext cx="185668" cy="192001"/>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grpSp>
      <p:sp>
        <p:nvSpPr>
          <p:cNvPr id="584" name="Oval 583">
            <a:extLst>
              <a:ext uri="{FF2B5EF4-FFF2-40B4-BE49-F238E27FC236}">
                <a16:creationId xmlns:a16="http://schemas.microsoft.com/office/drawing/2014/main" id="{C4953F78-2B06-4D77-94E5-FF9D69B1961A}"/>
              </a:ext>
            </a:extLst>
          </p:cNvPr>
          <p:cNvSpPr/>
          <p:nvPr/>
        </p:nvSpPr>
        <p:spPr>
          <a:xfrm>
            <a:off x="5000200" y="2901583"/>
            <a:ext cx="49589" cy="52175"/>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85" name="Oval 584">
            <a:extLst>
              <a:ext uri="{FF2B5EF4-FFF2-40B4-BE49-F238E27FC236}">
                <a16:creationId xmlns:a16="http://schemas.microsoft.com/office/drawing/2014/main" id="{D5D9E3D8-622B-4D7E-A494-332144B59B98}"/>
              </a:ext>
            </a:extLst>
          </p:cNvPr>
          <p:cNvSpPr/>
          <p:nvPr/>
        </p:nvSpPr>
        <p:spPr>
          <a:xfrm>
            <a:off x="5397834" y="3068745"/>
            <a:ext cx="49589" cy="52175"/>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86" name="Oval 585">
            <a:extLst>
              <a:ext uri="{FF2B5EF4-FFF2-40B4-BE49-F238E27FC236}">
                <a16:creationId xmlns:a16="http://schemas.microsoft.com/office/drawing/2014/main" id="{3B4A1D0B-BE50-4670-A3D9-840C5EF54645}"/>
              </a:ext>
            </a:extLst>
          </p:cNvPr>
          <p:cNvSpPr/>
          <p:nvPr/>
        </p:nvSpPr>
        <p:spPr>
          <a:xfrm>
            <a:off x="5538946" y="3320740"/>
            <a:ext cx="49589" cy="52175"/>
          </a:xfrm>
          <a:prstGeom prst="ellipse">
            <a:avLst/>
          </a:prstGeom>
          <a:ln w="127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87" name="Oval 586">
            <a:extLst>
              <a:ext uri="{FF2B5EF4-FFF2-40B4-BE49-F238E27FC236}">
                <a16:creationId xmlns:a16="http://schemas.microsoft.com/office/drawing/2014/main" id="{D309115F-26A4-40E6-B19C-FED9BFDD54DD}"/>
              </a:ext>
            </a:extLst>
          </p:cNvPr>
          <p:cNvSpPr/>
          <p:nvPr/>
        </p:nvSpPr>
        <p:spPr>
          <a:xfrm>
            <a:off x="1265713" y="6195267"/>
            <a:ext cx="110983" cy="109660"/>
          </a:xfrm>
          <a:prstGeom prst="ellipse">
            <a:avLst/>
          </a:prstGeom>
          <a:solidFill>
            <a:schemeClr val="bg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588" name="Oval 587">
            <a:extLst>
              <a:ext uri="{FF2B5EF4-FFF2-40B4-BE49-F238E27FC236}">
                <a16:creationId xmlns:a16="http://schemas.microsoft.com/office/drawing/2014/main" id="{DC2D8300-8F6C-44AA-AC29-8B5B56DECE59}"/>
              </a:ext>
            </a:extLst>
          </p:cNvPr>
          <p:cNvSpPr/>
          <p:nvPr/>
        </p:nvSpPr>
        <p:spPr>
          <a:xfrm>
            <a:off x="1535296" y="5628886"/>
            <a:ext cx="110983" cy="109660"/>
          </a:xfrm>
          <a:prstGeom prst="ellipse">
            <a:avLst/>
          </a:prstGeom>
          <a:solidFill>
            <a:schemeClr val="bg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589" name="Oval 588">
            <a:extLst>
              <a:ext uri="{FF2B5EF4-FFF2-40B4-BE49-F238E27FC236}">
                <a16:creationId xmlns:a16="http://schemas.microsoft.com/office/drawing/2014/main" id="{08CF4701-EE7C-45AE-8A5E-79C5B427A589}"/>
              </a:ext>
            </a:extLst>
          </p:cNvPr>
          <p:cNvSpPr/>
          <p:nvPr/>
        </p:nvSpPr>
        <p:spPr>
          <a:xfrm>
            <a:off x="1944213" y="5125590"/>
            <a:ext cx="110983" cy="109660"/>
          </a:xfrm>
          <a:prstGeom prst="ellipse">
            <a:avLst/>
          </a:prstGeom>
          <a:solidFill>
            <a:schemeClr val="bg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590" name="Oval 589">
            <a:extLst>
              <a:ext uri="{FF2B5EF4-FFF2-40B4-BE49-F238E27FC236}">
                <a16:creationId xmlns:a16="http://schemas.microsoft.com/office/drawing/2014/main" id="{3164A3C8-75C1-463C-AEC9-6BAAC2BF20C4}"/>
              </a:ext>
            </a:extLst>
          </p:cNvPr>
          <p:cNvSpPr/>
          <p:nvPr/>
        </p:nvSpPr>
        <p:spPr>
          <a:xfrm>
            <a:off x="2441903" y="4763435"/>
            <a:ext cx="110983" cy="109660"/>
          </a:xfrm>
          <a:prstGeom prst="ellipse">
            <a:avLst/>
          </a:prstGeom>
          <a:solidFill>
            <a:schemeClr val="bg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91" name="Oval 590">
            <a:extLst>
              <a:ext uri="{FF2B5EF4-FFF2-40B4-BE49-F238E27FC236}">
                <a16:creationId xmlns:a16="http://schemas.microsoft.com/office/drawing/2014/main" id="{DCA63DE8-32AC-4F19-9EDB-204C4468FD42}"/>
              </a:ext>
            </a:extLst>
          </p:cNvPr>
          <p:cNvSpPr/>
          <p:nvPr/>
        </p:nvSpPr>
        <p:spPr>
          <a:xfrm>
            <a:off x="1588587" y="6280527"/>
            <a:ext cx="110983" cy="109660"/>
          </a:xfrm>
          <a:prstGeom prst="ellipse">
            <a:avLst/>
          </a:prstGeom>
          <a:solidFill>
            <a:schemeClr val="bg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592" name="Oval 591">
            <a:extLst>
              <a:ext uri="{FF2B5EF4-FFF2-40B4-BE49-F238E27FC236}">
                <a16:creationId xmlns:a16="http://schemas.microsoft.com/office/drawing/2014/main" id="{594138FF-54A4-4470-A5BB-CA0777D3D0CE}"/>
              </a:ext>
            </a:extLst>
          </p:cNvPr>
          <p:cNvSpPr/>
          <p:nvPr/>
        </p:nvSpPr>
        <p:spPr>
          <a:xfrm>
            <a:off x="3070518" y="4454855"/>
            <a:ext cx="110983" cy="109660"/>
          </a:xfrm>
          <a:prstGeom prst="ellipse">
            <a:avLst/>
          </a:prstGeom>
          <a:solidFill>
            <a:schemeClr val="bg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593" name="Oval 592">
            <a:extLst>
              <a:ext uri="{FF2B5EF4-FFF2-40B4-BE49-F238E27FC236}">
                <a16:creationId xmlns:a16="http://schemas.microsoft.com/office/drawing/2014/main" id="{114F9F46-435D-42A9-B939-275B43446EE8}"/>
              </a:ext>
            </a:extLst>
          </p:cNvPr>
          <p:cNvSpPr/>
          <p:nvPr/>
        </p:nvSpPr>
        <p:spPr>
          <a:xfrm rot="20963584">
            <a:off x="2672228" y="4985051"/>
            <a:ext cx="46219" cy="48570"/>
          </a:xfrm>
          <a:prstGeom prst="ellipse">
            <a:avLst/>
          </a:prstGeom>
          <a:solidFill>
            <a:schemeClr val="bg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sp>
        <p:nvSpPr>
          <p:cNvPr id="594" name="Oval 593">
            <a:extLst>
              <a:ext uri="{FF2B5EF4-FFF2-40B4-BE49-F238E27FC236}">
                <a16:creationId xmlns:a16="http://schemas.microsoft.com/office/drawing/2014/main" id="{ED35D04C-A78A-497F-A333-D3A6EDFCF862}"/>
              </a:ext>
            </a:extLst>
          </p:cNvPr>
          <p:cNvSpPr/>
          <p:nvPr/>
        </p:nvSpPr>
        <p:spPr>
          <a:xfrm>
            <a:off x="1915482" y="5756036"/>
            <a:ext cx="46219" cy="48570"/>
          </a:xfrm>
          <a:prstGeom prst="ellipse">
            <a:avLst/>
          </a:prstGeom>
          <a:solidFill>
            <a:schemeClr val="bg1"/>
          </a:solidFill>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sp>
        <p:nvSpPr>
          <p:cNvPr id="595" name="TextBox 594">
            <a:extLst>
              <a:ext uri="{FF2B5EF4-FFF2-40B4-BE49-F238E27FC236}">
                <a16:creationId xmlns:a16="http://schemas.microsoft.com/office/drawing/2014/main" id="{DA6026F5-4696-4F3C-9C1E-0A825A095478}"/>
              </a:ext>
            </a:extLst>
          </p:cNvPr>
          <p:cNvSpPr txBox="1"/>
          <p:nvPr/>
        </p:nvSpPr>
        <p:spPr>
          <a:xfrm>
            <a:off x="2488920" y="6111295"/>
            <a:ext cx="1335675" cy="369332"/>
          </a:xfrm>
          <a:prstGeom prst="rect">
            <a:avLst/>
          </a:prstGeom>
          <a:noFill/>
          <a:ln w="38100">
            <a:noFill/>
          </a:ln>
        </p:spPr>
        <p:txBody>
          <a:bodyPr wrap="square" rtlCol="0">
            <a:spAutoFit/>
          </a:bodyPr>
          <a:lstStyle/>
          <a:p>
            <a:pPr algn="ctr"/>
            <a:r>
              <a:rPr lang="en-US" sz="900" b="1" dirty="0">
                <a:latin typeface="Arial" panose="020B0604020202020204" pitchFamily="34" charset="0"/>
                <a:cs typeface="Arial" panose="020B0604020202020204" pitchFamily="34" charset="0"/>
              </a:rPr>
              <a:t>Impact </a:t>
            </a:r>
          </a:p>
          <a:p>
            <a:pPr algn="ctr"/>
            <a:r>
              <a:rPr lang="en-US" sz="900" b="1" dirty="0">
                <a:latin typeface="Arial" panose="020B0604020202020204" pitchFamily="34" charset="0"/>
                <a:cs typeface="Arial" panose="020B0604020202020204" pitchFamily="34" charset="0"/>
              </a:rPr>
              <a:t>Characteristics</a:t>
            </a:r>
          </a:p>
        </p:txBody>
      </p:sp>
      <p:sp>
        <p:nvSpPr>
          <p:cNvPr id="596" name="TextBox 595">
            <a:extLst>
              <a:ext uri="{FF2B5EF4-FFF2-40B4-BE49-F238E27FC236}">
                <a16:creationId xmlns:a16="http://schemas.microsoft.com/office/drawing/2014/main" id="{E0734884-B2EB-4631-82A6-B4C8967D8F75}"/>
              </a:ext>
            </a:extLst>
          </p:cNvPr>
          <p:cNvSpPr txBox="1"/>
          <p:nvPr/>
        </p:nvSpPr>
        <p:spPr>
          <a:xfrm>
            <a:off x="3705388" y="6105966"/>
            <a:ext cx="1902431" cy="369332"/>
          </a:xfrm>
          <a:prstGeom prst="rect">
            <a:avLst/>
          </a:prstGeom>
          <a:noFill/>
          <a:ln w="38100">
            <a:noFill/>
          </a:ln>
        </p:spPr>
        <p:txBody>
          <a:bodyPr wrap="square" rtlCol="0">
            <a:spAutoFit/>
          </a:bodyPr>
          <a:lstStyle/>
          <a:p>
            <a:pPr algn="ctr"/>
            <a:r>
              <a:rPr lang="en-US" sz="900" b="1" dirty="0">
                <a:latin typeface="Arial" panose="020B0604020202020204" pitchFamily="34" charset="0"/>
                <a:cs typeface="Arial" panose="020B0604020202020204" pitchFamily="34" charset="0"/>
              </a:rPr>
              <a:t>Target</a:t>
            </a:r>
          </a:p>
          <a:p>
            <a:pPr algn="ctr"/>
            <a:r>
              <a:rPr lang="en-US" sz="900" b="1" dirty="0">
                <a:latin typeface="Arial" panose="020B0604020202020204" pitchFamily="34" charset="0"/>
                <a:cs typeface="Arial" panose="020B0604020202020204" pitchFamily="34" charset="0"/>
              </a:rPr>
              <a:t>Characteristics</a:t>
            </a:r>
          </a:p>
        </p:txBody>
      </p:sp>
      <p:sp>
        <p:nvSpPr>
          <p:cNvPr id="597" name="Chord 596">
            <a:extLst>
              <a:ext uri="{FF2B5EF4-FFF2-40B4-BE49-F238E27FC236}">
                <a16:creationId xmlns:a16="http://schemas.microsoft.com/office/drawing/2014/main" id="{1A9261E7-FE51-44D4-9099-226D4F400BDA}"/>
              </a:ext>
            </a:extLst>
          </p:cNvPr>
          <p:cNvSpPr/>
          <p:nvPr/>
        </p:nvSpPr>
        <p:spPr>
          <a:xfrm rot="724381">
            <a:off x="4507671" y="5105542"/>
            <a:ext cx="123315" cy="136049"/>
          </a:xfrm>
          <a:prstGeom prst="chord">
            <a:avLst>
              <a:gd name="adj1" fmla="val 942681"/>
              <a:gd name="adj2" fmla="val 10421284"/>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a:solidFill>
                <a:schemeClr val="tx1"/>
              </a:solidFill>
              <a:latin typeface="Arial" panose="020B0604020202020204" pitchFamily="34" charset="0"/>
              <a:cs typeface="Arial" panose="020B0604020202020204" pitchFamily="34" charset="0"/>
            </a:endParaRPr>
          </a:p>
        </p:txBody>
      </p:sp>
      <p:grpSp>
        <p:nvGrpSpPr>
          <p:cNvPr id="598" name="Group 597">
            <a:extLst>
              <a:ext uri="{FF2B5EF4-FFF2-40B4-BE49-F238E27FC236}">
                <a16:creationId xmlns:a16="http://schemas.microsoft.com/office/drawing/2014/main" id="{51E00C4E-2206-4474-9DAB-D20147BAE093}"/>
              </a:ext>
            </a:extLst>
          </p:cNvPr>
          <p:cNvGrpSpPr/>
          <p:nvPr/>
        </p:nvGrpSpPr>
        <p:grpSpPr>
          <a:xfrm rot="5637509">
            <a:off x="4828878" y="5178103"/>
            <a:ext cx="223995" cy="227898"/>
            <a:chOff x="2948771" y="5498603"/>
            <a:chExt cx="351365" cy="357487"/>
          </a:xfrm>
        </p:grpSpPr>
        <p:sp>
          <p:nvSpPr>
            <p:cNvPr id="599" name="Chord 598">
              <a:extLst>
                <a:ext uri="{FF2B5EF4-FFF2-40B4-BE49-F238E27FC236}">
                  <a16:creationId xmlns:a16="http://schemas.microsoft.com/office/drawing/2014/main" id="{452AB9CD-8B52-445A-B27C-35036C8F2AB2}"/>
                </a:ext>
              </a:extLst>
            </p:cNvPr>
            <p:cNvSpPr/>
            <p:nvPr/>
          </p:nvSpPr>
          <p:spPr>
            <a:xfrm rot="17158397">
              <a:off x="2945710" y="5501664"/>
              <a:ext cx="357487" cy="351365"/>
            </a:xfrm>
            <a:prstGeom prst="chord">
              <a:avLst>
                <a:gd name="adj1" fmla="val 1674642"/>
                <a:gd name="adj2" fmla="val 10047890"/>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sp>
          <p:nvSpPr>
            <p:cNvPr id="600" name="Chord 599">
              <a:extLst>
                <a:ext uri="{FF2B5EF4-FFF2-40B4-BE49-F238E27FC236}">
                  <a16:creationId xmlns:a16="http://schemas.microsoft.com/office/drawing/2014/main" id="{3B6E61D5-98A0-4F70-AEB5-CCBB8DBB613C}"/>
                </a:ext>
              </a:extLst>
            </p:cNvPr>
            <p:cNvSpPr/>
            <p:nvPr/>
          </p:nvSpPr>
          <p:spPr>
            <a:xfrm rot="6845128">
              <a:off x="3132869" y="5637119"/>
              <a:ext cx="148918" cy="156436"/>
            </a:xfrm>
            <a:prstGeom prst="chord">
              <a:avLst>
                <a:gd name="adj1" fmla="val 770355"/>
                <a:gd name="adj2" fmla="val 10243297"/>
              </a:avLst>
            </a:prstGeom>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800" dirty="0">
                <a:solidFill>
                  <a:schemeClr val="tx1"/>
                </a:solidFill>
                <a:latin typeface="Arial" panose="020B0604020202020204" pitchFamily="34" charset="0"/>
                <a:cs typeface="Arial" panose="020B0604020202020204" pitchFamily="34" charset="0"/>
              </a:endParaRPr>
            </a:p>
          </p:txBody>
        </p:sp>
      </p:grpSp>
      <p:sp>
        <p:nvSpPr>
          <p:cNvPr id="601" name="TextBox 600">
            <a:extLst>
              <a:ext uri="{FF2B5EF4-FFF2-40B4-BE49-F238E27FC236}">
                <a16:creationId xmlns:a16="http://schemas.microsoft.com/office/drawing/2014/main" id="{5676A253-D101-4644-92E8-496E44F8981B}"/>
              </a:ext>
            </a:extLst>
          </p:cNvPr>
          <p:cNvSpPr txBox="1"/>
          <p:nvPr/>
        </p:nvSpPr>
        <p:spPr>
          <a:xfrm>
            <a:off x="3873551" y="5357387"/>
            <a:ext cx="1115497" cy="33855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Simple-to-Complex</a:t>
            </a:r>
          </a:p>
          <a:p>
            <a:pPr algn="ctr"/>
            <a:r>
              <a:rPr lang="en-US" sz="800" dirty="0">
                <a:latin typeface="Arial" panose="020B0604020202020204" pitchFamily="34" charset="0"/>
                <a:cs typeface="Arial" panose="020B0604020202020204" pitchFamily="34" charset="0"/>
              </a:rPr>
              <a:t>Crater Diameter</a:t>
            </a:r>
          </a:p>
        </p:txBody>
      </p:sp>
      <p:cxnSp>
        <p:nvCxnSpPr>
          <p:cNvPr id="602" name="Straight Arrow Connector 601">
            <a:extLst>
              <a:ext uri="{FF2B5EF4-FFF2-40B4-BE49-F238E27FC236}">
                <a16:creationId xmlns:a16="http://schemas.microsoft.com/office/drawing/2014/main" id="{A39F77B5-87EB-4B62-B5FA-BDF13FA0A46D}"/>
              </a:ext>
            </a:extLst>
          </p:cNvPr>
          <p:cNvCxnSpPr>
            <a:cxnSpLocks/>
          </p:cNvCxnSpPr>
          <p:nvPr/>
        </p:nvCxnSpPr>
        <p:spPr>
          <a:xfrm flipH="1">
            <a:off x="5397824" y="3338615"/>
            <a:ext cx="183512" cy="52474"/>
          </a:xfrm>
          <a:prstGeom prst="straightConnector1">
            <a:avLst/>
          </a:prstGeom>
          <a:ln w="12700">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603" name="Group 602">
            <a:extLst>
              <a:ext uri="{FF2B5EF4-FFF2-40B4-BE49-F238E27FC236}">
                <a16:creationId xmlns:a16="http://schemas.microsoft.com/office/drawing/2014/main" id="{25E338D4-9D95-46E6-94EC-998391A64A6C}"/>
              </a:ext>
            </a:extLst>
          </p:cNvPr>
          <p:cNvGrpSpPr/>
          <p:nvPr/>
        </p:nvGrpSpPr>
        <p:grpSpPr>
          <a:xfrm rot="21400030">
            <a:off x="3961002" y="3100330"/>
            <a:ext cx="297555" cy="113937"/>
            <a:chOff x="9848739" y="7672836"/>
            <a:chExt cx="466753" cy="178724"/>
          </a:xfrm>
        </p:grpSpPr>
        <p:sp>
          <p:nvSpPr>
            <p:cNvPr id="604" name="Oval 603">
              <a:extLst>
                <a:ext uri="{FF2B5EF4-FFF2-40B4-BE49-F238E27FC236}">
                  <a16:creationId xmlns:a16="http://schemas.microsoft.com/office/drawing/2014/main" id="{88477C05-A752-4BBD-9E94-EC51354A13E7}"/>
                </a:ext>
              </a:extLst>
            </p:cNvPr>
            <p:cNvSpPr/>
            <p:nvPr/>
          </p:nvSpPr>
          <p:spPr>
            <a:xfrm>
              <a:off x="9848739" y="7673551"/>
              <a:ext cx="174091" cy="172016"/>
            </a:xfrm>
            <a:prstGeom prst="ellipse">
              <a:avLst/>
            </a:prstGeom>
            <a:solidFill>
              <a:schemeClr val="tx1">
                <a:lumMod val="50000"/>
                <a:lumOff val="50000"/>
              </a:schemeClr>
            </a:solidFill>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605" name="Oval 604">
              <a:extLst>
                <a:ext uri="{FF2B5EF4-FFF2-40B4-BE49-F238E27FC236}">
                  <a16:creationId xmlns:a16="http://schemas.microsoft.com/office/drawing/2014/main" id="{E677364B-A6F1-4B24-8E53-0D179D3134B5}"/>
                </a:ext>
              </a:extLst>
            </p:cNvPr>
            <p:cNvSpPr/>
            <p:nvPr/>
          </p:nvSpPr>
          <p:spPr>
            <a:xfrm>
              <a:off x="9911625" y="7672836"/>
              <a:ext cx="174091" cy="172016"/>
            </a:xfrm>
            <a:prstGeom prst="ellipse">
              <a:avLst/>
            </a:prstGeom>
            <a:solidFill>
              <a:schemeClr val="tx1">
                <a:lumMod val="65000"/>
                <a:lumOff val="35000"/>
              </a:schemeClr>
            </a:solidFill>
            <a:ln>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606" name="Oval 605">
              <a:extLst>
                <a:ext uri="{FF2B5EF4-FFF2-40B4-BE49-F238E27FC236}">
                  <a16:creationId xmlns:a16="http://schemas.microsoft.com/office/drawing/2014/main" id="{21C39ECF-FE20-4BAA-8146-FAD3470A6650}"/>
                </a:ext>
              </a:extLst>
            </p:cNvPr>
            <p:cNvSpPr/>
            <p:nvPr/>
          </p:nvSpPr>
          <p:spPr>
            <a:xfrm>
              <a:off x="9975798" y="7675638"/>
              <a:ext cx="174091" cy="172016"/>
            </a:xfrm>
            <a:prstGeom prst="ellipse">
              <a:avLst/>
            </a:prstGeom>
            <a:solidFill>
              <a:schemeClr val="tx1">
                <a:lumMod val="75000"/>
                <a:lumOff val="25000"/>
              </a:schemeClr>
            </a:solidFill>
            <a:ln>
              <a:solidFill>
                <a:schemeClr val="tx1">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607" name="Oval 606">
              <a:extLst>
                <a:ext uri="{FF2B5EF4-FFF2-40B4-BE49-F238E27FC236}">
                  <a16:creationId xmlns:a16="http://schemas.microsoft.com/office/drawing/2014/main" id="{94762B64-BA5C-4BE2-8071-07069844CDB2}"/>
                </a:ext>
              </a:extLst>
            </p:cNvPr>
            <p:cNvSpPr/>
            <p:nvPr/>
          </p:nvSpPr>
          <p:spPr>
            <a:xfrm>
              <a:off x="10060655" y="7676257"/>
              <a:ext cx="174091" cy="172016"/>
            </a:xfrm>
            <a:prstGeom prst="ellipse">
              <a:avLst/>
            </a:prstGeom>
            <a:solidFill>
              <a:schemeClr val="tx1">
                <a:lumMod val="85000"/>
                <a:lumOff val="15000"/>
              </a:schemeClr>
            </a:solidFill>
            <a:ln>
              <a:solidFill>
                <a:schemeClr val="tx1">
                  <a:lumMod val="85000"/>
                  <a:lumOff val="1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608" name="Oval 607">
              <a:extLst>
                <a:ext uri="{FF2B5EF4-FFF2-40B4-BE49-F238E27FC236}">
                  <a16:creationId xmlns:a16="http://schemas.microsoft.com/office/drawing/2014/main" id="{80A96FE4-2788-49C8-81C7-BA92C6E0C8A9}"/>
                </a:ext>
              </a:extLst>
            </p:cNvPr>
            <p:cNvSpPr/>
            <p:nvPr/>
          </p:nvSpPr>
          <p:spPr>
            <a:xfrm>
              <a:off x="10141401" y="7679544"/>
              <a:ext cx="174091" cy="172016"/>
            </a:xfrm>
            <a:prstGeom prst="ellipse">
              <a:avLst/>
            </a:prstGeom>
            <a:solidFill>
              <a:schemeClr val="tx1">
                <a:lumMod val="95000"/>
                <a:lumOff val="5000"/>
              </a:schemeClr>
            </a:solid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grpSp>
      <p:grpSp>
        <p:nvGrpSpPr>
          <p:cNvPr id="609" name="Group 608">
            <a:extLst>
              <a:ext uri="{FF2B5EF4-FFF2-40B4-BE49-F238E27FC236}">
                <a16:creationId xmlns:a16="http://schemas.microsoft.com/office/drawing/2014/main" id="{477268CD-4994-49BE-BAB5-2C01415AD0B1}"/>
              </a:ext>
            </a:extLst>
          </p:cNvPr>
          <p:cNvGrpSpPr/>
          <p:nvPr/>
        </p:nvGrpSpPr>
        <p:grpSpPr>
          <a:xfrm rot="21425762">
            <a:off x="4000819" y="2804583"/>
            <a:ext cx="236979" cy="112703"/>
            <a:chOff x="9943760" y="7675203"/>
            <a:chExt cx="371732" cy="176789"/>
          </a:xfrm>
        </p:grpSpPr>
        <p:sp>
          <p:nvSpPr>
            <p:cNvPr id="610" name="Oval 609">
              <a:extLst>
                <a:ext uri="{FF2B5EF4-FFF2-40B4-BE49-F238E27FC236}">
                  <a16:creationId xmlns:a16="http://schemas.microsoft.com/office/drawing/2014/main" id="{39DF174E-56FE-4659-875F-F0C56137F9D1}"/>
                </a:ext>
              </a:extLst>
            </p:cNvPr>
            <p:cNvSpPr/>
            <p:nvPr/>
          </p:nvSpPr>
          <p:spPr>
            <a:xfrm>
              <a:off x="9943760" y="7676782"/>
              <a:ext cx="174091" cy="172016"/>
            </a:xfrm>
            <a:prstGeom prst="ellipse">
              <a:avLst/>
            </a:prstGeom>
            <a:solidFill>
              <a:schemeClr val="tx1">
                <a:lumMod val="50000"/>
                <a:lumOff val="50000"/>
              </a:schemeClr>
            </a:solidFill>
            <a:ln>
              <a:solidFill>
                <a:schemeClr val="tx1">
                  <a:lumMod val="50000"/>
                  <a:lumOff val="50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611" name="Oval 610">
              <a:extLst>
                <a:ext uri="{FF2B5EF4-FFF2-40B4-BE49-F238E27FC236}">
                  <a16:creationId xmlns:a16="http://schemas.microsoft.com/office/drawing/2014/main" id="{59FB2725-AFE9-43BF-96D4-4B7A95630475}"/>
                </a:ext>
              </a:extLst>
            </p:cNvPr>
            <p:cNvSpPr/>
            <p:nvPr/>
          </p:nvSpPr>
          <p:spPr>
            <a:xfrm>
              <a:off x="9989174" y="7675203"/>
              <a:ext cx="174091" cy="172016"/>
            </a:xfrm>
            <a:prstGeom prst="ellipse">
              <a:avLst/>
            </a:prstGeom>
            <a:solidFill>
              <a:schemeClr val="tx1">
                <a:lumMod val="65000"/>
                <a:lumOff val="35000"/>
              </a:schemeClr>
            </a:solidFill>
            <a:ln>
              <a:solidFill>
                <a:schemeClr val="tx1">
                  <a:lumMod val="65000"/>
                  <a:lumOff val="3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612" name="Oval 611">
              <a:extLst>
                <a:ext uri="{FF2B5EF4-FFF2-40B4-BE49-F238E27FC236}">
                  <a16:creationId xmlns:a16="http://schemas.microsoft.com/office/drawing/2014/main" id="{529CC8D2-2578-4ECC-8AFB-73F49EDA2022}"/>
                </a:ext>
              </a:extLst>
            </p:cNvPr>
            <p:cNvSpPr/>
            <p:nvPr/>
          </p:nvSpPr>
          <p:spPr>
            <a:xfrm>
              <a:off x="10043025" y="7679382"/>
              <a:ext cx="174091" cy="172016"/>
            </a:xfrm>
            <a:prstGeom prst="ellipse">
              <a:avLst/>
            </a:prstGeom>
            <a:solidFill>
              <a:schemeClr val="tx1">
                <a:lumMod val="75000"/>
                <a:lumOff val="25000"/>
              </a:schemeClr>
            </a:solidFill>
            <a:ln>
              <a:solidFill>
                <a:schemeClr val="tx1">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613" name="Oval 612">
              <a:extLst>
                <a:ext uri="{FF2B5EF4-FFF2-40B4-BE49-F238E27FC236}">
                  <a16:creationId xmlns:a16="http://schemas.microsoft.com/office/drawing/2014/main" id="{438933CD-5682-4EC7-9656-677F877813E2}"/>
                </a:ext>
              </a:extLst>
            </p:cNvPr>
            <p:cNvSpPr/>
            <p:nvPr/>
          </p:nvSpPr>
          <p:spPr>
            <a:xfrm>
              <a:off x="10096038" y="7679976"/>
              <a:ext cx="174091" cy="172016"/>
            </a:xfrm>
            <a:prstGeom prst="ellipse">
              <a:avLst/>
            </a:prstGeom>
            <a:solidFill>
              <a:schemeClr val="tx1">
                <a:lumMod val="85000"/>
                <a:lumOff val="15000"/>
              </a:schemeClr>
            </a:solidFill>
            <a:ln>
              <a:solidFill>
                <a:schemeClr val="tx1">
                  <a:lumMod val="85000"/>
                  <a:lumOff val="1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sp>
          <p:nvSpPr>
            <p:cNvPr id="614" name="Oval 613">
              <a:extLst>
                <a:ext uri="{FF2B5EF4-FFF2-40B4-BE49-F238E27FC236}">
                  <a16:creationId xmlns:a16="http://schemas.microsoft.com/office/drawing/2014/main" id="{73D95531-9159-4A21-A984-07E87FD7EE52}"/>
                </a:ext>
              </a:extLst>
            </p:cNvPr>
            <p:cNvSpPr/>
            <p:nvPr/>
          </p:nvSpPr>
          <p:spPr>
            <a:xfrm>
              <a:off x="10141401" y="7679544"/>
              <a:ext cx="174091" cy="172016"/>
            </a:xfrm>
            <a:prstGeom prst="ellipse">
              <a:avLst/>
            </a:prstGeom>
            <a:solidFill>
              <a:schemeClr val="tx1">
                <a:lumMod val="95000"/>
                <a:lumOff val="5000"/>
              </a:schemeClr>
            </a:solidFill>
            <a:ln>
              <a:solidFill>
                <a:schemeClr val="tx1">
                  <a:lumMod val="95000"/>
                  <a:lumOff val="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endParaRPr lang="en-US" sz="800" b="1" dirty="0">
                <a:solidFill>
                  <a:schemeClr val="tx1"/>
                </a:solidFill>
                <a:latin typeface="Arial" panose="020B0604020202020204" pitchFamily="34" charset="0"/>
                <a:cs typeface="Arial" panose="020B0604020202020204" pitchFamily="34" charset="0"/>
              </a:endParaRPr>
            </a:p>
          </p:txBody>
        </p:sp>
      </p:grpSp>
      <p:sp>
        <p:nvSpPr>
          <p:cNvPr id="197" name="TextBox 196">
            <a:extLst>
              <a:ext uri="{FF2B5EF4-FFF2-40B4-BE49-F238E27FC236}">
                <a16:creationId xmlns:a16="http://schemas.microsoft.com/office/drawing/2014/main" id="{E30EC894-5A9D-40C2-80A4-7D65D8F25920}"/>
              </a:ext>
            </a:extLst>
          </p:cNvPr>
          <p:cNvSpPr txBox="1"/>
          <p:nvPr/>
        </p:nvSpPr>
        <p:spPr>
          <a:xfrm>
            <a:off x="4206431" y="5183265"/>
            <a:ext cx="361926" cy="215444"/>
          </a:xfrm>
          <a:prstGeom prst="rect">
            <a:avLst/>
          </a:prstGeom>
          <a:noFill/>
          <a:ln w="38100">
            <a:noFill/>
          </a:ln>
        </p:spPr>
        <p:txBody>
          <a:bodyPr wrap="square" rtlCol="0">
            <a:spAutoFit/>
          </a:bodyPr>
          <a:lstStyle/>
          <a:p>
            <a:pPr algn="ctr"/>
            <a:r>
              <a:rPr lang="en-US" sz="800" dirty="0">
                <a:latin typeface="Arial" panose="020B0604020202020204" pitchFamily="34" charset="0"/>
                <a:cs typeface="Arial" panose="020B0604020202020204" pitchFamily="34" charset="0"/>
              </a:rPr>
              <a:t>D</a:t>
            </a:r>
            <a:r>
              <a:rPr lang="en-US" sz="800" baseline="-25000" dirty="0">
                <a:latin typeface="Arial" panose="020B0604020202020204" pitchFamily="34" charset="0"/>
                <a:cs typeface="Arial" panose="020B0604020202020204" pitchFamily="34" charset="0"/>
              </a:rPr>
              <a:t>SC</a:t>
            </a:r>
          </a:p>
        </p:txBody>
      </p:sp>
      <mc:AlternateContent xmlns:mc="http://schemas.openxmlformats.org/markup-compatibility/2006">
        <mc:Choice xmlns:a14="http://schemas.microsoft.com/office/drawing/2010/main" Requires="a14">
          <p:sp>
            <p:nvSpPr>
              <p:cNvPr id="183" name="TextBox 182">
                <a:extLst>
                  <a:ext uri="{FF2B5EF4-FFF2-40B4-BE49-F238E27FC236}">
                    <a16:creationId xmlns:a16="http://schemas.microsoft.com/office/drawing/2014/main" id="{8F636D73-3B21-4370-865A-13311339D8AD}"/>
                  </a:ext>
                </a:extLst>
              </p:cNvPr>
              <p:cNvSpPr txBox="1"/>
              <p:nvPr/>
            </p:nvSpPr>
            <p:spPr>
              <a:xfrm>
                <a:off x="2483169" y="5226323"/>
                <a:ext cx="378495" cy="215444"/>
              </a:xfrm>
              <a:prstGeom prst="rect">
                <a:avLst/>
              </a:prstGeom>
              <a:noFill/>
              <a:ln w="12700">
                <a:noFill/>
              </a:ln>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800" dirty="0" smtClean="0">
                              <a:latin typeface="Cambria Math" panose="02040503050406030204" pitchFamily="18" charset="0"/>
                              <a:cs typeface="Times New Roman" panose="02020603050405020304" pitchFamily="18" charset="0"/>
                            </a:rPr>
                          </m:ctrlPr>
                        </m:sSubPr>
                        <m:e>
                          <m:r>
                            <m:rPr>
                              <m:sty m:val="p"/>
                            </m:rPr>
                            <a:rPr lang="en-US" sz="800" i="0" dirty="0">
                              <a:latin typeface="Cambria Math" panose="02040503050406030204" pitchFamily="18" charset="0"/>
                              <a:cs typeface="Times New Roman" panose="02020603050405020304" pitchFamily="18" charset="0"/>
                            </a:rPr>
                            <m:t>L</m:t>
                          </m:r>
                        </m:e>
                        <m:sub>
                          <m:r>
                            <m:rPr>
                              <m:sty m:val="p"/>
                            </m:rPr>
                            <a:rPr lang="en-US" sz="800" i="0" dirty="0">
                              <a:latin typeface="Cambria Math" panose="02040503050406030204" pitchFamily="18" charset="0"/>
                              <a:cs typeface="Times New Roman" panose="02020603050405020304" pitchFamily="18" charset="0"/>
                            </a:rPr>
                            <m:t>z</m:t>
                          </m:r>
                          <m:r>
                            <m:rPr>
                              <m:sty m:val="p"/>
                            </m:rPr>
                            <a:rPr lang="en-US" sz="800" b="0" i="0" dirty="0" smtClean="0">
                              <a:latin typeface="Cambria Math" panose="02040503050406030204" pitchFamily="18" charset="0"/>
                              <a:cs typeface="Times New Roman" panose="02020603050405020304" pitchFamily="18" charset="0"/>
                            </a:rPr>
                            <m:t>f</m:t>
                          </m:r>
                        </m:sub>
                      </m:sSub>
                    </m:oMath>
                  </m:oMathPara>
                </a14:m>
                <a:endParaRPr lang="en-US" sz="800" baseline="-25000" dirty="0">
                  <a:latin typeface="Arial" panose="020B0604020202020204" pitchFamily="34" charset="0"/>
                  <a:cs typeface="Arial" panose="020B0604020202020204" pitchFamily="34" charset="0"/>
                </a:endParaRPr>
              </a:p>
            </p:txBody>
          </p:sp>
        </mc:Choice>
        <mc:Fallback>
          <p:sp>
            <p:nvSpPr>
              <p:cNvPr id="183" name="TextBox 182">
                <a:extLst>
                  <a:ext uri="{FF2B5EF4-FFF2-40B4-BE49-F238E27FC236}">
                    <a16:creationId xmlns:a16="http://schemas.microsoft.com/office/drawing/2014/main" id="{8F636D73-3B21-4370-865A-13311339D8AD}"/>
                  </a:ext>
                </a:extLst>
              </p:cNvPr>
              <p:cNvSpPr txBox="1">
                <a:spLocks noRot="1" noChangeAspect="1" noMove="1" noResize="1" noEditPoints="1" noAdjustHandles="1" noChangeArrowheads="1" noChangeShapeType="1" noTextEdit="1"/>
              </p:cNvSpPr>
              <p:nvPr/>
            </p:nvSpPr>
            <p:spPr>
              <a:xfrm>
                <a:off x="2483169" y="5226323"/>
                <a:ext cx="378495" cy="215444"/>
              </a:xfrm>
              <a:prstGeom prst="rect">
                <a:avLst/>
              </a:prstGeom>
              <a:blipFill>
                <a:blip r:embed="rId12"/>
                <a:stretch>
                  <a:fillRect/>
                </a:stretch>
              </a:blipFill>
              <a:ln w="12700">
                <a:noFill/>
              </a:ln>
            </p:spPr>
            <p:txBody>
              <a:bodyPr/>
              <a:lstStyle/>
              <a:p>
                <a:r>
                  <a:rPr lang="en-US">
                    <a:noFill/>
                  </a:rPr>
                  <a:t> </a:t>
                </a:r>
              </a:p>
            </p:txBody>
          </p:sp>
        </mc:Fallback>
      </mc:AlternateContent>
      <p:cxnSp>
        <p:nvCxnSpPr>
          <p:cNvPr id="486" name="Straight Connector 485">
            <a:extLst>
              <a:ext uri="{FF2B5EF4-FFF2-40B4-BE49-F238E27FC236}">
                <a16:creationId xmlns:a16="http://schemas.microsoft.com/office/drawing/2014/main" id="{B64913D4-F106-4485-A449-2C5220DC29C4}"/>
              </a:ext>
            </a:extLst>
          </p:cNvPr>
          <p:cNvCxnSpPr>
            <a:cxnSpLocks/>
          </p:cNvCxnSpPr>
          <p:nvPr/>
        </p:nvCxnSpPr>
        <p:spPr>
          <a:xfrm flipH="1">
            <a:off x="5776067" y="5795240"/>
            <a:ext cx="527960" cy="326765"/>
          </a:xfrm>
          <a:prstGeom prst="line">
            <a:avLst/>
          </a:prstGeom>
          <a:ln w="1270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442047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12" y="536811"/>
            <a:ext cx="6291260" cy="7947913"/>
          </a:xfrm>
          <a:prstGeom prst="rect">
            <a:avLst/>
          </a:prstGeom>
        </p:spPr>
      </p:pic>
      <p:sp>
        <p:nvSpPr>
          <p:cNvPr id="71" name="TextBox 70">
            <a:extLst>
              <a:ext uri="{FF2B5EF4-FFF2-40B4-BE49-F238E27FC236}">
                <a16:creationId xmlns:a16="http://schemas.microsoft.com/office/drawing/2014/main" id="{D9A1CA8B-C91A-4B6C-9C17-D5C9DE5F3980}"/>
              </a:ext>
            </a:extLst>
          </p:cNvPr>
          <p:cNvSpPr txBox="1"/>
          <p:nvPr/>
        </p:nvSpPr>
        <p:spPr>
          <a:xfrm rot="20002962">
            <a:off x="2924381" y="6479914"/>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 m</a:t>
            </a:r>
          </a:p>
        </p:txBody>
      </p:sp>
      <p:sp>
        <p:nvSpPr>
          <p:cNvPr id="72" name="TextBox 71">
            <a:extLst>
              <a:ext uri="{FF2B5EF4-FFF2-40B4-BE49-F238E27FC236}">
                <a16:creationId xmlns:a16="http://schemas.microsoft.com/office/drawing/2014/main" id="{9BDB6EC0-7448-41F8-B4F0-C54F880F64E4}"/>
              </a:ext>
            </a:extLst>
          </p:cNvPr>
          <p:cNvSpPr txBox="1"/>
          <p:nvPr/>
        </p:nvSpPr>
        <p:spPr>
          <a:xfrm rot="19873046">
            <a:off x="2925785" y="6885230"/>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 m</a:t>
            </a:r>
          </a:p>
        </p:txBody>
      </p:sp>
      <p:sp>
        <p:nvSpPr>
          <p:cNvPr id="73" name="TextBox 72">
            <a:extLst>
              <a:ext uri="{FF2B5EF4-FFF2-40B4-BE49-F238E27FC236}">
                <a16:creationId xmlns:a16="http://schemas.microsoft.com/office/drawing/2014/main" id="{8440C1B5-BF96-43D8-830A-B0B59398C6CA}"/>
              </a:ext>
            </a:extLst>
          </p:cNvPr>
          <p:cNvSpPr txBox="1"/>
          <p:nvPr/>
        </p:nvSpPr>
        <p:spPr>
          <a:xfrm rot="19865633">
            <a:off x="2938200" y="7285687"/>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 km</a:t>
            </a:r>
          </a:p>
        </p:txBody>
      </p:sp>
      <p:sp>
        <p:nvSpPr>
          <p:cNvPr id="74" name="TextBox 73">
            <a:extLst>
              <a:ext uri="{FF2B5EF4-FFF2-40B4-BE49-F238E27FC236}">
                <a16:creationId xmlns:a16="http://schemas.microsoft.com/office/drawing/2014/main" id="{1C85967F-B9F5-497A-A1C7-5D6C80A1D633}"/>
              </a:ext>
            </a:extLst>
          </p:cNvPr>
          <p:cNvSpPr txBox="1"/>
          <p:nvPr/>
        </p:nvSpPr>
        <p:spPr>
          <a:xfrm>
            <a:off x="3472738" y="7349022"/>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 km</a:t>
            </a:r>
            <a:endParaRPr lang="en-US" sz="900" dirty="0">
              <a:latin typeface="Arial" panose="020B0604020202020204" pitchFamily="34" charset="0"/>
              <a:cs typeface="Arial" panose="020B0604020202020204" pitchFamily="34" charset="0"/>
            </a:endParaRPr>
          </a:p>
        </p:txBody>
      </p:sp>
      <p:cxnSp>
        <p:nvCxnSpPr>
          <p:cNvPr id="75" name="Straight Arrow Connector 74">
            <a:extLst>
              <a:ext uri="{FF2B5EF4-FFF2-40B4-BE49-F238E27FC236}">
                <a16:creationId xmlns:a16="http://schemas.microsoft.com/office/drawing/2014/main" id="{70D0C744-2E61-4A1C-BF7E-64C00387E6AF}"/>
              </a:ext>
            </a:extLst>
          </p:cNvPr>
          <p:cNvCxnSpPr>
            <a:cxnSpLocks/>
          </p:cNvCxnSpPr>
          <p:nvPr/>
        </p:nvCxnSpPr>
        <p:spPr>
          <a:xfrm flipH="1">
            <a:off x="3560028" y="7552494"/>
            <a:ext cx="231443" cy="0"/>
          </a:xfrm>
          <a:prstGeom prst="straightConnector1">
            <a:avLst/>
          </a:prstGeom>
          <a:ln w="127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F4B7C6-E55F-42D7-B33B-245881513EAC}"/>
              </a:ext>
            </a:extLst>
          </p:cNvPr>
          <p:cNvSpPr txBox="1"/>
          <p:nvPr/>
        </p:nvSpPr>
        <p:spPr>
          <a:xfrm rot="20636221">
            <a:off x="2965084" y="4765080"/>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 m</a:t>
            </a:r>
          </a:p>
        </p:txBody>
      </p:sp>
      <p:sp>
        <p:nvSpPr>
          <p:cNvPr id="77" name="TextBox 76">
            <a:extLst>
              <a:ext uri="{FF2B5EF4-FFF2-40B4-BE49-F238E27FC236}">
                <a16:creationId xmlns:a16="http://schemas.microsoft.com/office/drawing/2014/main" id="{0CC258BF-F668-49D4-8857-C9ABD107EB79}"/>
              </a:ext>
            </a:extLst>
          </p:cNvPr>
          <p:cNvSpPr txBox="1"/>
          <p:nvPr/>
        </p:nvSpPr>
        <p:spPr>
          <a:xfrm>
            <a:off x="3472538" y="4880496"/>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 </a:t>
            </a:r>
            <a:r>
              <a:rPr lang="en-US" sz="900" dirty="0">
                <a:latin typeface="Arial" panose="020B0604020202020204" pitchFamily="34" charset="0"/>
                <a:cs typeface="Arial" panose="020B0604020202020204" pitchFamily="34" charset="0"/>
              </a:rPr>
              <a:t>m</a:t>
            </a:r>
          </a:p>
        </p:txBody>
      </p:sp>
      <p:cxnSp>
        <p:nvCxnSpPr>
          <p:cNvPr id="78" name="Straight Arrow Connector 77">
            <a:extLst>
              <a:ext uri="{FF2B5EF4-FFF2-40B4-BE49-F238E27FC236}">
                <a16:creationId xmlns:a16="http://schemas.microsoft.com/office/drawing/2014/main" id="{477CD97B-3B31-4A35-8906-0F0401F5F6F0}"/>
              </a:ext>
            </a:extLst>
          </p:cNvPr>
          <p:cNvCxnSpPr>
            <a:cxnSpLocks/>
          </p:cNvCxnSpPr>
          <p:nvPr/>
        </p:nvCxnSpPr>
        <p:spPr>
          <a:xfrm flipH="1">
            <a:off x="3523311" y="5074606"/>
            <a:ext cx="231443" cy="0"/>
          </a:xfrm>
          <a:prstGeom prst="straightConnector1">
            <a:avLst/>
          </a:prstGeom>
          <a:ln w="127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CA330C7-0253-4FE8-980D-0A9D8A19348C}"/>
              </a:ext>
            </a:extLst>
          </p:cNvPr>
          <p:cNvSpPr txBox="1"/>
          <p:nvPr/>
        </p:nvSpPr>
        <p:spPr>
          <a:xfrm rot="16200000">
            <a:off x="5432959" y="6031080"/>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 km/s</a:t>
            </a:r>
          </a:p>
        </p:txBody>
      </p:sp>
      <p:cxnSp>
        <p:nvCxnSpPr>
          <p:cNvPr id="82" name="Straight Connector 81">
            <a:extLst>
              <a:ext uri="{FF2B5EF4-FFF2-40B4-BE49-F238E27FC236}">
                <a16:creationId xmlns:a16="http://schemas.microsoft.com/office/drawing/2014/main" id="{2996EF22-8D88-4063-B3A3-BA216596CF45}"/>
              </a:ext>
            </a:extLst>
          </p:cNvPr>
          <p:cNvCxnSpPr>
            <a:cxnSpLocks/>
          </p:cNvCxnSpPr>
          <p:nvPr/>
        </p:nvCxnSpPr>
        <p:spPr>
          <a:xfrm>
            <a:off x="5690894" y="5907505"/>
            <a:ext cx="0" cy="1704371"/>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455C463A-A21E-4C53-9DF1-9DB1ECB2483A}"/>
              </a:ext>
            </a:extLst>
          </p:cNvPr>
          <p:cNvSpPr txBox="1"/>
          <p:nvPr/>
        </p:nvSpPr>
        <p:spPr>
          <a:xfrm rot="16200000">
            <a:off x="4451076" y="6022269"/>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20 km/s</a:t>
            </a:r>
          </a:p>
        </p:txBody>
      </p:sp>
      <p:cxnSp>
        <p:nvCxnSpPr>
          <p:cNvPr id="84" name="Straight Connector 83">
            <a:extLst>
              <a:ext uri="{FF2B5EF4-FFF2-40B4-BE49-F238E27FC236}">
                <a16:creationId xmlns:a16="http://schemas.microsoft.com/office/drawing/2014/main" id="{6038443F-93E2-4A93-853C-7A9B22EBD193}"/>
              </a:ext>
            </a:extLst>
          </p:cNvPr>
          <p:cNvCxnSpPr>
            <a:cxnSpLocks/>
          </p:cNvCxnSpPr>
          <p:nvPr/>
        </p:nvCxnSpPr>
        <p:spPr>
          <a:xfrm>
            <a:off x="4708660" y="5922676"/>
            <a:ext cx="350" cy="1682601"/>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05E4A07-DF69-43CA-8C11-252F74AC01F1}"/>
              </a:ext>
            </a:extLst>
          </p:cNvPr>
          <p:cNvSpPr txBox="1"/>
          <p:nvPr/>
        </p:nvSpPr>
        <p:spPr>
          <a:xfrm rot="16200000">
            <a:off x="4074491" y="6031080"/>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30 km/s</a:t>
            </a:r>
          </a:p>
        </p:txBody>
      </p:sp>
      <p:cxnSp>
        <p:nvCxnSpPr>
          <p:cNvPr id="86" name="Straight Connector 85">
            <a:extLst>
              <a:ext uri="{FF2B5EF4-FFF2-40B4-BE49-F238E27FC236}">
                <a16:creationId xmlns:a16="http://schemas.microsoft.com/office/drawing/2014/main" id="{424D2CF8-ECB3-46C5-92CF-9E22BB392484}"/>
              </a:ext>
            </a:extLst>
          </p:cNvPr>
          <p:cNvCxnSpPr>
            <a:cxnSpLocks/>
          </p:cNvCxnSpPr>
          <p:nvPr/>
        </p:nvCxnSpPr>
        <p:spPr>
          <a:xfrm>
            <a:off x="4330184" y="5919457"/>
            <a:ext cx="7087" cy="1694622"/>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9BEB843-9F19-4CD9-9106-362DF8AC9808}"/>
              </a:ext>
            </a:extLst>
          </p:cNvPr>
          <p:cNvSpPr txBox="1"/>
          <p:nvPr/>
        </p:nvSpPr>
        <p:spPr>
          <a:xfrm rot="16200000">
            <a:off x="5455535" y="3896386"/>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 </a:t>
            </a:r>
            <a:r>
              <a:rPr lang="en-US" sz="900" dirty="0">
                <a:latin typeface="Arial" panose="020B0604020202020204" pitchFamily="34" charset="0"/>
                <a:cs typeface="Arial" panose="020B0604020202020204" pitchFamily="34" charset="0"/>
              </a:rPr>
              <a:t>km/s</a:t>
            </a:r>
          </a:p>
        </p:txBody>
      </p:sp>
      <p:cxnSp>
        <p:nvCxnSpPr>
          <p:cNvPr id="88" name="Straight Connector 87">
            <a:extLst>
              <a:ext uri="{FF2B5EF4-FFF2-40B4-BE49-F238E27FC236}">
                <a16:creationId xmlns:a16="http://schemas.microsoft.com/office/drawing/2014/main" id="{08427886-D92B-4A89-B3A0-A5C14F372B00}"/>
              </a:ext>
            </a:extLst>
          </p:cNvPr>
          <p:cNvCxnSpPr>
            <a:cxnSpLocks/>
          </p:cNvCxnSpPr>
          <p:nvPr/>
        </p:nvCxnSpPr>
        <p:spPr>
          <a:xfrm>
            <a:off x="5696445" y="3514443"/>
            <a:ext cx="0" cy="167270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86F4B870-AA80-4A72-A529-9BB569D61666}"/>
              </a:ext>
            </a:extLst>
          </p:cNvPr>
          <p:cNvSpPr txBox="1"/>
          <p:nvPr/>
        </p:nvSpPr>
        <p:spPr>
          <a:xfrm rot="16200000">
            <a:off x="4091368" y="3852001"/>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30 </a:t>
            </a:r>
            <a:r>
              <a:rPr lang="en-US" sz="900" dirty="0">
                <a:latin typeface="Arial" panose="020B0604020202020204" pitchFamily="34" charset="0"/>
                <a:cs typeface="Arial" panose="020B0604020202020204" pitchFamily="34" charset="0"/>
              </a:rPr>
              <a:t>km/s</a:t>
            </a:r>
          </a:p>
        </p:txBody>
      </p:sp>
      <p:cxnSp>
        <p:nvCxnSpPr>
          <p:cNvPr id="113" name="Straight Connector 112">
            <a:extLst>
              <a:ext uri="{FF2B5EF4-FFF2-40B4-BE49-F238E27FC236}">
                <a16:creationId xmlns:a16="http://schemas.microsoft.com/office/drawing/2014/main" id="{EE329249-968A-4BBC-B3D7-DEE3E2D2449B}"/>
              </a:ext>
            </a:extLst>
          </p:cNvPr>
          <p:cNvCxnSpPr>
            <a:cxnSpLocks/>
          </p:cNvCxnSpPr>
          <p:nvPr/>
        </p:nvCxnSpPr>
        <p:spPr>
          <a:xfrm>
            <a:off x="4337337" y="3525253"/>
            <a:ext cx="4609" cy="1688973"/>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23005095-4F56-43A6-86D8-D53D1C7AB46D}"/>
              </a:ext>
            </a:extLst>
          </p:cNvPr>
          <p:cNvSpPr txBox="1"/>
          <p:nvPr/>
        </p:nvSpPr>
        <p:spPr>
          <a:xfrm>
            <a:off x="3538040" y="907960"/>
            <a:ext cx="725217" cy="215444"/>
          </a:xfrm>
          <a:prstGeom prst="rect">
            <a:avLst/>
          </a:prstGeom>
          <a:noFill/>
        </p:spPr>
        <p:txBody>
          <a:bodyPr wrap="square" rtlCol="0">
            <a:spAutoFit/>
          </a:bodyPr>
          <a:lstStyle/>
          <a:p>
            <a:pPr algn="ctr"/>
            <a:r>
              <a:rPr lang="en-US" sz="800" b="1" dirty="0">
                <a:highlight>
                  <a:srgbClr val="FFFFFF"/>
                </a:highlight>
                <a:latin typeface="Arial" panose="020B0604020202020204" pitchFamily="34" charset="0"/>
                <a:cs typeface="Arial" panose="020B0604020202020204" pitchFamily="34" charset="0"/>
              </a:rPr>
              <a:t>Mars</a:t>
            </a:r>
          </a:p>
        </p:txBody>
      </p:sp>
      <p:sp>
        <p:nvSpPr>
          <p:cNvPr id="115" name="TextBox 114">
            <a:extLst>
              <a:ext uri="{FF2B5EF4-FFF2-40B4-BE49-F238E27FC236}">
                <a16:creationId xmlns:a16="http://schemas.microsoft.com/office/drawing/2014/main" id="{E6D18DBC-4EB1-4B66-966B-DBDCDE1DC6CA}"/>
              </a:ext>
            </a:extLst>
          </p:cNvPr>
          <p:cNvSpPr txBox="1"/>
          <p:nvPr/>
        </p:nvSpPr>
        <p:spPr>
          <a:xfrm>
            <a:off x="3538040" y="3283818"/>
            <a:ext cx="725217" cy="230832"/>
          </a:xfrm>
          <a:prstGeom prst="rect">
            <a:avLst/>
          </a:prstGeom>
          <a:noFill/>
        </p:spPr>
        <p:txBody>
          <a:bodyPr wrap="square" rtlCol="0">
            <a:spAutoFit/>
          </a:bodyPr>
          <a:lstStyle/>
          <a:p>
            <a:pPr algn="ctr"/>
            <a:r>
              <a:rPr lang="en-US" sz="900" b="1" dirty="0">
                <a:highlight>
                  <a:srgbClr val="FFFFFF"/>
                </a:highlight>
                <a:latin typeface="Arial" panose="020B0604020202020204" pitchFamily="34" charset="0"/>
                <a:cs typeface="Arial" panose="020B0604020202020204" pitchFamily="34" charset="0"/>
              </a:rPr>
              <a:t>Earth</a:t>
            </a:r>
          </a:p>
        </p:txBody>
      </p:sp>
      <p:sp>
        <p:nvSpPr>
          <p:cNvPr id="116" name="TextBox 115">
            <a:extLst>
              <a:ext uri="{FF2B5EF4-FFF2-40B4-BE49-F238E27FC236}">
                <a16:creationId xmlns:a16="http://schemas.microsoft.com/office/drawing/2014/main" id="{FAC558D9-04AF-42A2-8C0D-400223F97D50}"/>
              </a:ext>
            </a:extLst>
          </p:cNvPr>
          <p:cNvSpPr txBox="1"/>
          <p:nvPr/>
        </p:nvSpPr>
        <p:spPr>
          <a:xfrm>
            <a:off x="3538041" y="5662162"/>
            <a:ext cx="725217" cy="230832"/>
          </a:xfrm>
          <a:prstGeom prst="rect">
            <a:avLst/>
          </a:prstGeom>
          <a:noFill/>
        </p:spPr>
        <p:txBody>
          <a:bodyPr wrap="square" rtlCol="0">
            <a:spAutoFit/>
          </a:bodyPr>
          <a:lstStyle/>
          <a:p>
            <a:pPr algn="ctr"/>
            <a:r>
              <a:rPr lang="en-US" sz="900" b="1" dirty="0">
                <a:highlight>
                  <a:srgbClr val="FFFFFF"/>
                </a:highlight>
                <a:latin typeface="Arial" panose="020B0604020202020204" pitchFamily="34" charset="0"/>
                <a:cs typeface="Arial" panose="020B0604020202020204" pitchFamily="34" charset="0"/>
              </a:rPr>
              <a:t>Venus</a:t>
            </a:r>
          </a:p>
        </p:txBody>
      </p:sp>
      <p:sp>
        <p:nvSpPr>
          <p:cNvPr id="117" name="TextBox 116">
            <a:extLst>
              <a:ext uri="{FF2B5EF4-FFF2-40B4-BE49-F238E27FC236}">
                <a16:creationId xmlns:a16="http://schemas.microsoft.com/office/drawing/2014/main" id="{9C4180D6-05FE-47E5-8B35-05F621AF88AC}"/>
              </a:ext>
            </a:extLst>
          </p:cNvPr>
          <p:cNvSpPr txBox="1"/>
          <p:nvPr/>
        </p:nvSpPr>
        <p:spPr>
          <a:xfrm>
            <a:off x="1806723" y="949787"/>
            <a:ext cx="1473054"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Change in Velocity</a:t>
            </a:r>
          </a:p>
        </p:txBody>
      </p:sp>
      <p:sp>
        <p:nvSpPr>
          <p:cNvPr id="118" name="TextBox 117">
            <a:extLst>
              <a:ext uri="{FF2B5EF4-FFF2-40B4-BE49-F238E27FC236}">
                <a16:creationId xmlns:a16="http://schemas.microsoft.com/office/drawing/2014/main" id="{27F58119-07FE-44DF-8C37-B5EA7357548C}"/>
              </a:ext>
            </a:extLst>
          </p:cNvPr>
          <p:cNvSpPr txBox="1"/>
          <p:nvPr/>
        </p:nvSpPr>
        <p:spPr>
          <a:xfrm>
            <a:off x="4610126" y="937367"/>
            <a:ext cx="1473054"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Mass Remaining</a:t>
            </a:r>
          </a:p>
        </p:txBody>
      </p:sp>
      <p:sp>
        <p:nvSpPr>
          <p:cNvPr id="119" name="TextBox 118">
            <a:extLst>
              <a:ext uri="{FF2B5EF4-FFF2-40B4-BE49-F238E27FC236}">
                <a16:creationId xmlns:a16="http://schemas.microsoft.com/office/drawing/2014/main" id="{A3F7B4DC-F712-41CC-93A8-DBADE4F73F86}"/>
              </a:ext>
            </a:extLst>
          </p:cNvPr>
          <p:cNvSpPr txBox="1"/>
          <p:nvPr/>
        </p:nvSpPr>
        <p:spPr>
          <a:xfrm>
            <a:off x="5690050" y="2254019"/>
            <a:ext cx="725217" cy="230832"/>
          </a:xfrm>
          <a:prstGeom prst="rect">
            <a:avLst/>
          </a:prstGeom>
          <a:noFill/>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10 m</a:t>
            </a:r>
          </a:p>
        </p:txBody>
      </p:sp>
      <p:cxnSp>
        <p:nvCxnSpPr>
          <p:cNvPr id="120" name="Straight Arrow Connector 119">
            <a:extLst>
              <a:ext uri="{FF2B5EF4-FFF2-40B4-BE49-F238E27FC236}">
                <a16:creationId xmlns:a16="http://schemas.microsoft.com/office/drawing/2014/main" id="{CEA6C0D5-3526-48AA-81BE-E95502FFD787}"/>
              </a:ext>
            </a:extLst>
          </p:cNvPr>
          <p:cNvCxnSpPr>
            <a:cxnSpLocks/>
          </p:cNvCxnSpPr>
          <p:nvPr/>
        </p:nvCxnSpPr>
        <p:spPr>
          <a:xfrm>
            <a:off x="6108218" y="2426002"/>
            <a:ext cx="210721" cy="221039"/>
          </a:xfrm>
          <a:prstGeom prst="straightConnector1">
            <a:avLst/>
          </a:prstGeom>
          <a:ln w="127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1FAB4394-04BB-4F82-BB67-D347585DFCA1}"/>
              </a:ext>
            </a:extLst>
          </p:cNvPr>
          <p:cNvGrpSpPr/>
          <p:nvPr/>
        </p:nvGrpSpPr>
        <p:grpSpPr>
          <a:xfrm>
            <a:off x="4330184" y="1200201"/>
            <a:ext cx="1598604" cy="1404709"/>
            <a:chOff x="4324168" y="923465"/>
            <a:chExt cx="1598604" cy="1404709"/>
          </a:xfrm>
        </p:grpSpPr>
        <p:pic>
          <p:nvPicPr>
            <p:cNvPr id="122" name="Picture 121">
              <a:extLst>
                <a:ext uri="{FF2B5EF4-FFF2-40B4-BE49-F238E27FC236}">
                  <a16:creationId xmlns:a16="http://schemas.microsoft.com/office/drawing/2014/main" id="{35C07B53-6D8F-4BE9-ACFA-44D5109283F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07937" y="2073885"/>
              <a:ext cx="351968" cy="126167"/>
            </a:xfrm>
            <a:prstGeom prst="rect">
              <a:avLst/>
            </a:prstGeom>
          </p:spPr>
        </p:pic>
        <p:grpSp>
          <p:nvGrpSpPr>
            <p:cNvPr id="123" name="Group 122">
              <a:extLst>
                <a:ext uri="{FF2B5EF4-FFF2-40B4-BE49-F238E27FC236}">
                  <a16:creationId xmlns:a16="http://schemas.microsoft.com/office/drawing/2014/main" id="{5ACA16C2-46B1-4D68-8B02-A83B1B523F07}"/>
                </a:ext>
              </a:extLst>
            </p:cNvPr>
            <p:cNvGrpSpPr/>
            <p:nvPr/>
          </p:nvGrpSpPr>
          <p:grpSpPr>
            <a:xfrm>
              <a:off x="4403401" y="1041020"/>
              <a:ext cx="1028114" cy="610928"/>
              <a:chOff x="4443670" y="881845"/>
              <a:chExt cx="1028114" cy="610928"/>
            </a:xfrm>
          </p:grpSpPr>
          <p:pic>
            <p:nvPicPr>
              <p:cNvPr id="134" name="Picture 133">
                <a:extLst>
                  <a:ext uri="{FF2B5EF4-FFF2-40B4-BE49-F238E27FC236}">
                    <a16:creationId xmlns:a16="http://schemas.microsoft.com/office/drawing/2014/main" id="{C17C749F-B4E2-41E9-9149-5B1C0F90C485}"/>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4443670" y="936237"/>
                <a:ext cx="344612" cy="495158"/>
              </a:xfrm>
              <a:prstGeom prst="rect">
                <a:avLst/>
              </a:prstGeom>
            </p:spPr>
          </p:pic>
          <p:sp>
            <p:nvSpPr>
              <p:cNvPr id="135" name="TextBox 134">
                <a:extLst>
                  <a:ext uri="{FF2B5EF4-FFF2-40B4-BE49-F238E27FC236}">
                    <a16:creationId xmlns:a16="http://schemas.microsoft.com/office/drawing/2014/main" id="{C5FCF451-AFFD-4B1B-B932-88546D4B1A10}"/>
                  </a:ext>
                </a:extLst>
              </p:cNvPr>
              <p:cNvSpPr txBox="1"/>
              <p:nvPr/>
            </p:nvSpPr>
            <p:spPr>
              <a:xfrm>
                <a:off x="4740063" y="881845"/>
                <a:ext cx="725217"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10 m</a:t>
                </a:r>
              </a:p>
            </p:txBody>
          </p:sp>
          <p:sp>
            <p:nvSpPr>
              <p:cNvPr id="136" name="TextBox 135">
                <a:extLst>
                  <a:ext uri="{FF2B5EF4-FFF2-40B4-BE49-F238E27FC236}">
                    <a16:creationId xmlns:a16="http://schemas.microsoft.com/office/drawing/2014/main" id="{2C7A9CA6-EC5B-4D84-9673-906EF9E4DA79}"/>
                  </a:ext>
                </a:extLst>
              </p:cNvPr>
              <p:cNvSpPr txBox="1"/>
              <p:nvPr/>
            </p:nvSpPr>
            <p:spPr>
              <a:xfrm>
                <a:off x="4740063" y="1025010"/>
                <a:ext cx="725217"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100 m</a:t>
                </a:r>
              </a:p>
            </p:txBody>
          </p:sp>
          <p:sp>
            <p:nvSpPr>
              <p:cNvPr id="137" name="TextBox 136">
                <a:extLst>
                  <a:ext uri="{FF2B5EF4-FFF2-40B4-BE49-F238E27FC236}">
                    <a16:creationId xmlns:a16="http://schemas.microsoft.com/office/drawing/2014/main" id="{234B793D-248E-4038-AF6E-E5D7B3D32930}"/>
                  </a:ext>
                </a:extLst>
              </p:cNvPr>
              <p:cNvSpPr txBox="1"/>
              <p:nvPr/>
            </p:nvSpPr>
            <p:spPr>
              <a:xfrm>
                <a:off x="4746567" y="1162776"/>
                <a:ext cx="725217"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1 km</a:t>
                </a:r>
              </a:p>
            </p:txBody>
          </p:sp>
          <p:sp>
            <p:nvSpPr>
              <p:cNvPr id="138" name="TextBox 137">
                <a:extLst>
                  <a:ext uri="{FF2B5EF4-FFF2-40B4-BE49-F238E27FC236}">
                    <a16:creationId xmlns:a16="http://schemas.microsoft.com/office/drawing/2014/main" id="{236C6B48-837E-4446-91A1-793F209C474F}"/>
                  </a:ext>
                </a:extLst>
              </p:cNvPr>
              <p:cNvSpPr txBox="1"/>
              <p:nvPr/>
            </p:nvSpPr>
            <p:spPr>
              <a:xfrm>
                <a:off x="4746344" y="1292718"/>
                <a:ext cx="725217"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10 km</a:t>
                </a:r>
              </a:p>
            </p:txBody>
          </p:sp>
        </p:grpSp>
        <p:sp>
          <p:nvSpPr>
            <p:cNvPr id="124" name="TextBox 123">
              <a:extLst>
                <a:ext uri="{FF2B5EF4-FFF2-40B4-BE49-F238E27FC236}">
                  <a16:creationId xmlns:a16="http://schemas.microsoft.com/office/drawing/2014/main" id="{34B567F0-7CFC-47D6-A0B9-C8B974EBB730}"/>
                </a:ext>
              </a:extLst>
            </p:cNvPr>
            <p:cNvSpPr txBox="1"/>
            <p:nvPr/>
          </p:nvSpPr>
          <p:spPr>
            <a:xfrm>
              <a:off x="4725237" y="1903476"/>
              <a:ext cx="1075815"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Stony </a:t>
              </a:r>
              <a:r>
                <a:rPr lang="en-US" sz="700" i="1" dirty="0">
                  <a:highlight>
                    <a:srgbClr val="FFFFFF"/>
                  </a:highlight>
                  <a:latin typeface="Arial" panose="020B0604020202020204" pitchFamily="34" charset="0"/>
                  <a:cs typeface="Arial" panose="020B0604020202020204" pitchFamily="34" charset="0"/>
                </a:rPr>
                <a:t>(3.3 g/cm</a:t>
              </a:r>
              <a:r>
                <a:rPr lang="en-US" sz="700" i="1" baseline="30000" dirty="0">
                  <a:highlight>
                    <a:srgbClr val="FFFFFF"/>
                  </a:highlight>
                  <a:latin typeface="Arial" panose="020B0604020202020204" pitchFamily="34" charset="0"/>
                  <a:cs typeface="Arial" panose="020B0604020202020204" pitchFamily="34" charset="0"/>
                </a:rPr>
                <a:t>3</a:t>
              </a:r>
              <a:r>
                <a:rPr lang="en-US" sz="700" i="1" dirty="0">
                  <a:highlight>
                    <a:srgbClr val="FFFFFF"/>
                  </a:highlight>
                  <a:latin typeface="Arial" panose="020B0604020202020204" pitchFamily="34" charset="0"/>
                  <a:cs typeface="Arial" panose="020B0604020202020204" pitchFamily="34" charset="0"/>
                </a:rPr>
                <a:t>)</a:t>
              </a:r>
              <a:endParaRPr lang="en-US" sz="700" dirty="0">
                <a:highlight>
                  <a:srgbClr val="FFFFFF"/>
                </a:highlight>
                <a:latin typeface="Arial" panose="020B0604020202020204" pitchFamily="34" charset="0"/>
                <a:cs typeface="Arial" panose="020B0604020202020204" pitchFamily="34" charset="0"/>
              </a:endParaRPr>
            </a:p>
          </p:txBody>
        </p:sp>
        <p:grpSp>
          <p:nvGrpSpPr>
            <p:cNvPr id="125" name="Group 124">
              <a:extLst>
                <a:ext uri="{FF2B5EF4-FFF2-40B4-BE49-F238E27FC236}">
                  <a16:creationId xmlns:a16="http://schemas.microsoft.com/office/drawing/2014/main" id="{35C7D68F-606A-4926-BA38-45715A998DEB}"/>
                </a:ext>
              </a:extLst>
            </p:cNvPr>
            <p:cNvGrpSpPr/>
            <p:nvPr/>
          </p:nvGrpSpPr>
          <p:grpSpPr>
            <a:xfrm>
              <a:off x="4400946" y="1788793"/>
              <a:ext cx="1521826" cy="539381"/>
              <a:chOff x="4435853" y="1591835"/>
              <a:chExt cx="1521826" cy="539381"/>
            </a:xfrm>
          </p:grpSpPr>
          <p:pic>
            <p:nvPicPr>
              <p:cNvPr id="128" name="Picture 127">
                <a:extLst>
                  <a:ext uri="{FF2B5EF4-FFF2-40B4-BE49-F238E27FC236}">
                    <a16:creationId xmlns:a16="http://schemas.microsoft.com/office/drawing/2014/main" id="{7ECEB7BE-BEEB-4079-9375-38D845E4AA6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435853" y="1628510"/>
                <a:ext cx="358959" cy="147068"/>
              </a:xfrm>
              <a:prstGeom prst="rect">
                <a:avLst/>
              </a:prstGeom>
            </p:spPr>
          </p:pic>
          <p:pic>
            <p:nvPicPr>
              <p:cNvPr id="129" name="Picture 128">
                <a:extLst>
                  <a:ext uri="{FF2B5EF4-FFF2-40B4-BE49-F238E27FC236}">
                    <a16:creationId xmlns:a16="http://schemas.microsoft.com/office/drawing/2014/main" id="{8EA04BB5-393A-45DD-A3B2-64D8B18B66B2}"/>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435853" y="1765369"/>
                <a:ext cx="362769" cy="120516"/>
              </a:xfrm>
              <a:prstGeom prst="rect">
                <a:avLst/>
              </a:prstGeom>
            </p:spPr>
          </p:pic>
          <p:pic>
            <p:nvPicPr>
              <p:cNvPr id="130" name="Picture 129">
                <a:extLst>
                  <a:ext uri="{FF2B5EF4-FFF2-40B4-BE49-F238E27FC236}">
                    <a16:creationId xmlns:a16="http://schemas.microsoft.com/office/drawing/2014/main" id="{9BE3E03C-7AE4-4745-BB80-3CC87BDE9497}"/>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4450707" y="1970268"/>
                <a:ext cx="351968" cy="133241"/>
              </a:xfrm>
              <a:prstGeom prst="rect">
                <a:avLst/>
              </a:prstGeom>
            </p:spPr>
          </p:pic>
          <p:sp>
            <p:nvSpPr>
              <p:cNvPr id="131" name="TextBox 130">
                <a:extLst>
                  <a:ext uri="{FF2B5EF4-FFF2-40B4-BE49-F238E27FC236}">
                    <a16:creationId xmlns:a16="http://schemas.microsoft.com/office/drawing/2014/main" id="{5ACC526A-4F67-45D5-B607-75A6E15D671C}"/>
                  </a:ext>
                </a:extLst>
              </p:cNvPr>
              <p:cNvSpPr txBox="1"/>
              <p:nvPr/>
            </p:nvSpPr>
            <p:spPr>
              <a:xfrm>
                <a:off x="4752677" y="1591835"/>
                <a:ext cx="1178332"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Chondritic </a:t>
                </a:r>
                <a:r>
                  <a:rPr lang="en-US" sz="700" i="1" dirty="0">
                    <a:highlight>
                      <a:srgbClr val="FFFFFF"/>
                    </a:highlight>
                    <a:latin typeface="Arial" panose="020B0604020202020204" pitchFamily="34" charset="0"/>
                    <a:cs typeface="Arial" panose="020B0604020202020204" pitchFamily="34" charset="0"/>
                  </a:rPr>
                  <a:t>(2.7 g/cm</a:t>
                </a:r>
                <a:r>
                  <a:rPr lang="en-US" sz="700" i="1" baseline="30000" dirty="0">
                    <a:highlight>
                      <a:srgbClr val="FFFFFF"/>
                    </a:highlight>
                    <a:latin typeface="Arial" panose="020B0604020202020204" pitchFamily="34" charset="0"/>
                    <a:cs typeface="Arial" panose="020B0604020202020204" pitchFamily="34" charset="0"/>
                  </a:rPr>
                  <a:t>3</a:t>
                </a:r>
                <a:r>
                  <a:rPr lang="en-US" sz="700" i="1" dirty="0">
                    <a:highlight>
                      <a:srgbClr val="FFFFFF"/>
                    </a:highlight>
                    <a:latin typeface="Arial" panose="020B0604020202020204" pitchFamily="34" charset="0"/>
                    <a:cs typeface="Arial" panose="020B0604020202020204" pitchFamily="34" charset="0"/>
                  </a:rPr>
                  <a:t>)</a:t>
                </a:r>
                <a:endParaRPr lang="en-US" sz="700" dirty="0">
                  <a:highlight>
                    <a:srgbClr val="FFFFFF"/>
                  </a:highlight>
                  <a:latin typeface="Arial" panose="020B0604020202020204" pitchFamily="34" charset="0"/>
                  <a:cs typeface="Arial" panose="020B0604020202020204" pitchFamily="34" charset="0"/>
                </a:endParaRPr>
              </a:p>
            </p:txBody>
          </p:sp>
          <p:sp>
            <p:nvSpPr>
              <p:cNvPr id="132" name="TextBox 131">
                <a:extLst>
                  <a:ext uri="{FF2B5EF4-FFF2-40B4-BE49-F238E27FC236}">
                    <a16:creationId xmlns:a16="http://schemas.microsoft.com/office/drawing/2014/main" id="{52003392-001B-4395-9F13-288AAC12D488}"/>
                  </a:ext>
                </a:extLst>
              </p:cNvPr>
              <p:cNvSpPr txBox="1"/>
              <p:nvPr/>
            </p:nvSpPr>
            <p:spPr>
              <a:xfrm>
                <a:off x="4758958" y="1824267"/>
                <a:ext cx="1198721"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Stony-Iron </a:t>
                </a:r>
                <a:r>
                  <a:rPr lang="en-US" sz="700" i="1" dirty="0">
                    <a:highlight>
                      <a:srgbClr val="FFFFFF"/>
                    </a:highlight>
                    <a:latin typeface="Arial" panose="020B0604020202020204" pitchFamily="34" charset="0"/>
                    <a:cs typeface="Arial" panose="020B0604020202020204" pitchFamily="34" charset="0"/>
                  </a:rPr>
                  <a:t>(4.5 g/cm</a:t>
                </a:r>
                <a:r>
                  <a:rPr lang="en-US" sz="700" i="1" baseline="30000" dirty="0">
                    <a:highlight>
                      <a:srgbClr val="FFFFFF"/>
                    </a:highlight>
                    <a:latin typeface="Arial" panose="020B0604020202020204" pitchFamily="34" charset="0"/>
                    <a:cs typeface="Arial" panose="020B0604020202020204" pitchFamily="34" charset="0"/>
                  </a:rPr>
                  <a:t>3</a:t>
                </a:r>
                <a:r>
                  <a:rPr lang="en-US" sz="700" i="1" dirty="0">
                    <a:highlight>
                      <a:srgbClr val="FFFFFF"/>
                    </a:highlight>
                    <a:latin typeface="Arial" panose="020B0604020202020204" pitchFamily="34" charset="0"/>
                    <a:cs typeface="Arial" panose="020B0604020202020204" pitchFamily="34" charset="0"/>
                  </a:rPr>
                  <a:t>)</a:t>
                </a:r>
                <a:endParaRPr lang="en-US" sz="700" dirty="0">
                  <a:highlight>
                    <a:srgbClr val="FFFFFF"/>
                  </a:highlight>
                  <a:latin typeface="Arial" panose="020B0604020202020204" pitchFamily="34" charset="0"/>
                  <a:cs typeface="Arial" panose="020B0604020202020204" pitchFamily="34" charset="0"/>
                </a:endParaRPr>
              </a:p>
            </p:txBody>
          </p:sp>
          <p:sp>
            <p:nvSpPr>
              <p:cNvPr id="133" name="TextBox 132">
                <a:extLst>
                  <a:ext uri="{FF2B5EF4-FFF2-40B4-BE49-F238E27FC236}">
                    <a16:creationId xmlns:a16="http://schemas.microsoft.com/office/drawing/2014/main" id="{0A30B041-0E6A-4168-ADCB-7D2CB5745862}"/>
                  </a:ext>
                </a:extLst>
              </p:cNvPr>
              <p:cNvSpPr txBox="1"/>
              <p:nvPr/>
            </p:nvSpPr>
            <p:spPr>
              <a:xfrm>
                <a:off x="4763171" y="1931161"/>
                <a:ext cx="1046761"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Iron </a:t>
                </a:r>
                <a:r>
                  <a:rPr lang="en-US" sz="700" i="1" dirty="0">
                    <a:highlight>
                      <a:srgbClr val="FFFFFF"/>
                    </a:highlight>
                    <a:latin typeface="Arial" panose="020B0604020202020204" pitchFamily="34" charset="0"/>
                    <a:cs typeface="Arial" panose="020B0604020202020204" pitchFamily="34" charset="0"/>
                  </a:rPr>
                  <a:t>(7.8 g/cm</a:t>
                </a:r>
                <a:r>
                  <a:rPr lang="en-US" sz="700" i="1" baseline="30000" dirty="0">
                    <a:highlight>
                      <a:srgbClr val="FFFFFF"/>
                    </a:highlight>
                    <a:latin typeface="Arial" panose="020B0604020202020204" pitchFamily="34" charset="0"/>
                    <a:cs typeface="Arial" panose="020B0604020202020204" pitchFamily="34" charset="0"/>
                  </a:rPr>
                  <a:t>3</a:t>
                </a:r>
                <a:r>
                  <a:rPr lang="en-US" sz="700" i="1" dirty="0">
                    <a:highlight>
                      <a:srgbClr val="FFFFFF"/>
                    </a:highlight>
                    <a:latin typeface="Arial" panose="020B0604020202020204" pitchFamily="34" charset="0"/>
                    <a:cs typeface="Arial" panose="020B0604020202020204" pitchFamily="34" charset="0"/>
                  </a:rPr>
                  <a:t>)</a:t>
                </a:r>
              </a:p>
            </p:txBody>
          </p:sp>
        </p:grpSp>
        <p:sp>
          <p:nvSpPr>
            <p:cNvPr id="126" name="TextBox 125">
              <a:extLst>
                <a:ext uri="{FF2B5EF4-FFF2-40B4-BE49-F238E27FC236}">
                  <a16:creationId xmlns:a16="http://schemas.microsoft.com/office/drawing/2014/main" id="{91958FE2-910F-42CE-AEC8-ED95E327E752}"/>
                </a:ext>
              </a:extLst>
            </p:cNvPr>
            <p:cNvSpPr txBox="1"/>
            <p:nvPr/>
          </p:nvSpPr>
          <p:spPr>
            <a:xfrm>
              <a:off x="4324168" y="923465"/>
              <a:ext cx="725217" cy="215444"/>
            </a:xfrm>
            <a:prstGeom prst="rect">
              <a:avLst/>
            </a:prstGeom>
            <a:noFill/>
          </p:spPr>
          <p:txBody>
            <a:bodyPr wrap="square" rtlCol="0">
              <a:spAutoFit/>
            </a:bodyPr>
            <a:lstStyle/>
            <a:p>
              <a:r>
                <a:rPr lang="en-US" sz="800" b="1" dirty="0">
                  <a:highlight>
                    <a:srgbClr val="FFFFFF"/>
                  </a:highlight>
                  <a:latin typeface="Arial" panose="020B0604020202020204" pitchFamily="34" charset="0"/>
                  <a:cs typeface="Arial" panose="020B0604020202020204" pitchFamily="34" charset="0"/>
                </a:rPr>
                <a:t>Diameter</a:t>
              </a:r>
            </a:p>
          </p:txBody>
        </p:sp>
        <p:sp>
          <p:nvSpPr>
            <p:cNvPr id="127" name="TextBox 126">
              <a:extLst>
                <a:ext uri="{FF2B5EF4-FFF2-40B4-BE49-F238E27FC236}">
                  <a16:creationId xmlns:a16="http://schemas.microsoft.com/office/drawing/2014/main" id="{FEC55975-C044-439B-AF5E-709E43F515E5}"/>
                </a:ext>
              </a:extLst>
            </p:cNvPr>
            <p:cNvSpPr txBox="1"/>
            <p:nvPr/>
          </p:nvSpPr>
          <p:spPr>
            <a:xfrm>
              <a:off x="4340035" y="1657864"/>
              <a:ext cx="725217" cy="215444"/>
            </a:xfrm>
            <a:prstGeom prst="rect">
              <a:avLst/>
            </a:prstGeom>
            <a:noFill/>
          </p:spPr>
          <p:txBody>
            <a:bodyPr wrap="square" rtlCol="0">
              <a:spAutoFit/>
            </a:bodyPr>
            <a:lstStyle/>
            <a:p>
              <a:r>
                <a:rPr lang="en-US" sz="800" b="1" dirty="0">
                  <a:highlight>
                    <a:srgbClr val="FFFFFF"/>
                  </a:highlight>
                  <a:latin typeface="Arial" panose="020B0604020202020204" pitchFamily="34" charset="0"/>
                  <a:cs typeface="Arial" panose="020B0604020202020204" pitchFamily="34" charset="0"/>
                </a:rPr>
                <a:t>Density</a:t>
              </a:r>
            </a:p>
          </p:txBody>
        </p:sp>
      </p:grpSp>
      <p:sp>
        <p:nvSpPr>
          <p:cNvPr id="139" name="TextBox 138">
            <a:extLst>
              <a:ext uri="{FF2B5EF4-FFF2-40B4-BE49-F238E27FC236}">
                <a16:creationId xmlns:a16="http://schemas.microsoft.com/office/drawing/2014/main" id="{15D7E6BE-91D1-46A7-959F-004933F1D454}"/>
              </a:ext>
            </a:extLst>
          </p:cNvPr>
          <p:cNvSpPr txBox="1"/>
          <p:nvPr/>
        </p:nvSpPr>
        <p:spPr>
          <a:xfrm>
            <a:off x="1585262" y="564741"/>
            <a:ext cx="4525216" cy="246221"/>
          </a:xfrm>
          <a:prstGeom prst="rect">
            <a:avLst/>
          </a:prstGeom>
          <a:noFill/>
        </p:spPr>
        <p:txBody>
          <a:bodyPr wrap="square" rtlCol="0">
            <a:spAutoFit/>
          </a:bodyPr>
          <a:lstStyle/>
          <a:p>
            <a:pPr algn="ctr"/>
            <a:r>
              <a:rPr lang="en-US" sz="1000" b="1" dirty="0">
                <a:highlight>
                  <a:srgbClr val="FFFFFF"/>
                </a:highlight>
                <a:latin typeface="Arial" panose="020B0604020202020204" pitchFamily="34" charset="0"/>
                <a:cs typeface="Arial" panose="020B0604020202020204" pitchFamily="34" charset="0"/>
              </a:rPr>
              <a:t>Theoretical Projectile Evolution with Ablation </a:t>
            </a:r>
            <a:r>
              <a:rPr lang="en-US" sz="1000" b="1" dirty="0">
                <a:highlight>
                  <a:srgbClr val="FFFFFF"/>
                </a:highlight>
                <a:latin typeface="Arial" panose="020B0604020202020204" pitchFamily="34" charset="0"/>
                <a:cs typeface="Arial" panose="020B0604020202020204" pitchFamily="34" charset="0"/>
              </a:rPr>
              <a:t>Only</a:t>
            </a:r>
            <a:endParaRPr lang="en-US" sz="1000" b="1" dirty="0">
              <a:highlight>
                <a:srgbClr val="FFFFFF"/>
              </a:highlight>
              <a:latin typeface="Arial" panose="020B0604020202020204" pitchFamily="34" charset="0"/>
              <a:cs typeface="Arial" panose="020B0604020202020204" pitchFamily="34" charset="0"/>
            </a:endParaRPr>
          </a:p>
        </p:txBody>
      </p:sp>
      <p:sp>
        <p:nvSpPr>
          <p:cNvPr id="140" name="TextBox 139">
            <a:extLst>
              <a:ext uri="{FF2B5EF4-FFF2-40B4-BE49-F238E27FC236}">
                <a16:creationId xmlns:a16="http://schemas.microsoft.com/office/drawing/2014/main" id="{6FF78346-58CC-4EB4-B540-CDD87C0BE82B}"/>
              </a:ext>
            </a:extLst>
          </p:cNvPr>
          <p:cNvSpPr txBox="1"/>
          <p:nvPr/>
        </p:nvSpPr>
        <p:spPr>
          <a:xfrm>
            <a:off x="2956887" y="2400043"/>
            <a:ext cx="725217" cy="230832"/>
          </a:xfrm>
          <a:prstGeom prst="rect">
            <a:avLst/>
          </a:prstGeom>
          <a:noFill/>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10 m</a:t>
            </a:r>
          </a:p>
        </p:txBody>
      </p:sp>
      <p:cxnSp>
        <p:nvCxnSpPr>
          <p:cNvPr id="141" name="Straight Arrow Connector 140">
            <a:extLst>
              <a:ext uri="{FF2B5EF4-FFF2-40B4-BE49-F238E27FC236}">
                <a16:creationId xmlns:a16="http://schemas.microsoft.com/office/drawing/2014/main" id="{DC0FA559-7C32-477E-B469-163FEBD84CBA}"/>
              </a:ext>
            </a:extLst>
          </p:cNvPr>
          <p:cNvCxnSpPr>
            <a:cxnSpLocks/>
          </p:cNvCxnSpPr>
          <p:nvPr/>
        </p:nvCxnSpPr>
        <p:spPr>
          <a:xfrm>
            <a:off x="3375055" y="2572026"/>
            <a:ext cx="210721" cy="221039"/>
          </a:xfrm>
          <a:prstGeom prst="straightConnector1">
            <a:avLst/>
          </a:prstGeom>
          <a:ln w="127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23324939-DE69-45A4-92B7-DCC4D824BF7E}"/>
              </a:ext>
            </a:extLst>
          </p:cNvPr>
          <p:cNvSpPr txBox="1"/>
          <p:nvPr/>
        </p:nvSpPr>
        <p:spPr>
          <a:xfrm rot="16200000">
            <a:off x="4473097" y="3858623"/>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20 km/s</a:t>
            </a:r>
            <a:endParaRPr lang="en-US" sz="900" dirty="0">
              <a:latin typeface="Arial" panose="020B0604020202020204"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216A51EF-ECE3-4584-8F81-597049F54497}"/>
              </a:ext>
            </a:extLst>
          </p:cNvPr>
          <p:cNvCxnSpPr>
            <a:cxnSpLocks/>
          </p:cNvCxnSpPr>
          <p:nvPr/>
        </p:nvCxnSpPr>
        <p:spPr>
          <a:xfrm>
            <a:off x="4718962" y="3514443"/>
            <a:ext cx="12680" cy="1720521"/>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86F4B870-AA80-4A72-A529-9BB569D61666}"/>
              </a:ext>
            </a:extLst>
          </p:cNvPr>
          <p:cNvSpPr txBox="1"/>
          <p:nvPr/>
        </p:nvSpPr>
        <p:spPr>
          <a:xfrm>
            <a:off x="5337491" y="3306902"/>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a:t>
            </a:r>
            <a:r>
              <a:rPr lang="en-US" sz="900" baseline="-25000" dirty="0">
                <a:latin typeface="Arial" panose="020B0604020202020204" pitchFamily="34" charset="0"/>
                <a:cs typeface="Arial" panose="020B0604020202020204" pitchFamily="34" charset="0"/>
              </a:rPr>
              <a:t>i</a:t>
            </a:r>
            <a:endParaRPr lang="en-US" sz="900" baseline="-25000" dirty="0">
              <a:latin typeface="Arial" panose="020B0604020202020204" pitchFamily="34" charset="0"/>
              <a:cs typeface="Arial" panose="020B0604020202020204" pitchFamily="34" charset="0"/>
            </a:endParaRPr>
          </a:p>
        </p:txBody>
      </p:sp>
      <p:sp>
        <p:nvSpPr>
          <p:cNvPr id="149" name="TextBox 148">
            <a:extLst>
              <a:ext uri="{FF2B5EF4-FFF2-40B4-BE49-F238E27FC236}">
                <a16:creationId xmlns:a16="http://schemas.microsoft.com/office/drawing/2014/main" id="{86F4B870-AA80-4A72-A529-9BB569D61666}"/>
              </a:ext>
            </a:extLst>
          </p:cNvPr>
          <p:cNvSpPr txBox="1"/>
          <p:nvPr/>
        </p:nvSpPr>
        <p:spPr>
          <a:xfrm>
            <a:off x="5337491" y="5691390"/>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a:t>
            </a:r>
            <a:r>
              <a:rPr lang="en-US" sz="900" baseline="-25000" dirty="0">
                <a:latin typeface="Arial" panose="020B0604020202020204" pitchFamily="34" charset="0"/>
                <a:cs typeface="Arial" panose="020B0604020202020204" pitchFamily="34" charset="0"/>
              </a:rPr>
              <a:t>i</a:t>
            </a:r>
            <a:endParaRPr lang="en-US" sz="900" baseline="-25000" dirty="0">
              <a:latin typeface="Arial" panose="020B0604020202020204" pitchFamily="34" charset="0"/>
              <a:cs typeface="Arial" panose="020B0604020202020204" pitchFamily="34" charset="0"/>
            </a:endParaRPr>
          </a:p>
        </p:txBody>
      </p:sp>
      <p:sp>
        <p:nvSpPr>
          <p:cNvPr id="22" name="Rectangle 21"/>
          <p:cNvSpPr/>
          <p:nvPr/>
        </p:nvSpPr>
        <p:spPr>
          <a:xfrm rot="20448940">
            <a:off x="3146191" y="4622165"/>
            <a:ext cx="281839" cy="230832"/>
          </a:xfrm>
          <a:prstGeom prst="rect">
            <a:avLst/>
          </a:prstGeom>
        </p:spPr>
        <p:txBody>
          <a:bodyPr wrap="square">
            <a:spAutoFit/>
          </a:bodyPr>
          <a:lstStyle/>
          <a:p>
            <a:pPr algn="ctr"/>
            <a:r>
              <a:rPr lang="en-US" sz="900" dirty="0">
                <a:latin typeface="Arial" panose="020B0604020202020204" pitchFamily="34" charset="0"/>
                <a:cs typeface="Arial" panose="020B0604020202020204" pitchFamily="34" charset="0"/>
              </a:rPr>
              <a:t>L</a:t>
            </a:r>
            <a:r>
              <a:rPr lang="en-US" sz="900" baseline="-25000" dirty="0">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a:t>
            </a:r>
            <a:endParaRPr lang="en-US" sz="900" dirty="0"/>
          </a:p>
        </p:txBody>
      </p:sp>
      <p:sp>
        <p:nvSpPr>
          <p:cNvPr id="156" name="Rectangle 155"/>
          <p:cNvSpPr/>
          <p:nvPr/>
        </p:nvSpPr>
        <p:spPr>
          <a:xfrm rot="20061179">
            <a:off x="3087222" y="6359528"/>
            <a:ext cx="281839" cy="230832"/>
          </a:xfrm>
          <a:prstGeom prst="rect">
            <a:avLst/>
          </a:prstGeom>
        </p:spPr>
        <p:txBody>
          <a:bodyPr wrap="square">
            <a:spAutoFit/>
          </a:bodyPr>
          <a:lstStyle/>
          <a:p>
            <a:pPr algn="ctr"/>
            <a:r>
              <a:rPr lang="en-US" sz="900" dirty="0">
                <a:latin typeface="Arial" panose="020B0604020202020204" pitchFamily="34" charset="0"/>
                <a:cs typeface="Arial" panose="020B0604020202020204" pitchFamily="34" charset="0"/>
              </a:rPr>
              <a:t>L</a:t>
            </a:r>
            <a:r>
              <a:rPr lang="en-US" sz="900" baseline="-25000" dirty="0">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a:t>
            </a:r>
            <a:endParaRPr lang="en-US" sz="900" dirty="0"/>
          </a:p>
        </p:txBody>
      </p:sp>
      <p:sp>
        <p:nvSpPr>
          <p:cNvPr id="157" name="Rectangle 156"/>
          <p:cNvSpPr/>
          <p:nvPr/>
        </p:nvSpPr>
        <p:spPr>
          <a:xfrm>
            <a:off x="3186110" y="2282379"/>
            <a:ext cx="281839" cy="230832"/>
          </a:xfrm>
          <a:prstGeom prst="rect">
            <a:avLst/>
          </a:prstGeom>
        </p:spPr>
        <p:txBody>
          <a:bodyPr wrap="square">
            <a:spAutoFit/>
          </a:bodyPr>
          <a:lstStyle/>
          <a:p>
            <a:pPr algn="ctr"/>
            <a:r>
              <a:rPr lang="en-US" sz="900" dirty="0">
                <a:latin typeface="Arial" panose="020B0604020202020204" pitchFamily="34" charset="0"/>
                <a:cs typeface="Arial" panose="020B0604020202020204" pitchFamily="34" charset="0"/>
              </a:rPr>
              <a:t>L</a:t>
            </a:r>
            <a:r>
              <a:rPr lang="en-US" sz="900" baseline="-25000" dirty="0">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a:t>
            </a:r>
            <a:endParaRPr lang="en-US" sz="900" dirty="0"/>
          </a:p>
        </p:txBody>
      </p:sp>
    </p:spTree>
    <p:extLst>
      <p:ext uri="{BB962C8B-B14F-4D97-AF65-F5344CB8AC3E}">
        <p14:creationId xmlns:p14="http://schemas.microsoft.com/office/powerpoint/2010/main" val="3119200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12" y="536811"/>
            <a:ext cx="6288828" cy="7947913"/>
          </a:xfrm>
          <a:prstGeom prst="rect">
            <a:avLst/>
          </a:prstGeom>
        </p:spPr>
      </p:pic>
      <p:sp>
        <p:nvSpPr>
          <p:cNvPr id="71" name="TextBox 70">
            <a:extLst>
              <a:ext uri="{FF2B5EF4-FFF2-40B4-BE49-F238E27FC236}">
                <a16:creationId xmlns:a16="http://schemas.microsoft.com/office/drawing/2014/main" id="{D9A1CA8B-C91A-4B6C-9C17-D5C9DE5F3980}"/>
              </a:ext>
            </a:extLst>
          </p:cNvPr>
          <p:cNvSpPr txBox="1"/>
          <p:nvPr/>
        </p:nvSpPr>
        <p:spPr>
          <a:xfrm rot="20002962">
            <a:off x="2898981" y="6293648"/>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 m</a:t>
            </a:r>
          </a:p>
        </p:txBody>
      </p:sp>
      <p:sp>
        <p:nvSpPr>
          <p:cNvPr id="72" name="TextBox 71">
            <a:extLst>
              <a:ext uri="{FF2B5EF4-FFF2-40B4-BE49-F238E27FC236}">
                <a16:creationId xmlns:a16="http://schemas.microsoft.com/office/drawing/2014/main" id="{9BDB6EC0-7448-41F8-B4F0-C54F880F64E4}"/>
              </a:ext>
            </a:extLst>
          </p:cNvPr>
          <p:cNvSpPr txBox="1"/>
          <p:nvPr/>
        </p:nvSpPr>
        <p:spPr>
          <a:xfrm rot="20201524">
            <a:off x="2918499" y="6679352"/>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 m</a:t>
            </a:r>
          </a:p>
        </p:txBody>
      </p:sp>
      <p:sp>
        <p:nvSpPr>
          <p:cNvPr id="73" name="TextBox 72">
            <a:extLst>
              <a:ext uri="{FF2B5EF4-FFF2-40B4-BE49-F238E27FC236}">
                <a16:creationId xmlns:a16="http://schemas.microsoft.com/office/drawing/2014/main" id="{8440C1B5-BF96-43D8-830A-B0B59398C6CA}"/>
              </a:ext>
            </a:extLst>
          </p:cNvPr>
          <p:cNvSpPr txBox="1"/>
          <p:nvPr/>
        </p:nvSpPr>
        <p:spPr>
          <a:xfrm rot="20194111">
            <a:off x="2921425" y="7074876"/>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 km</a:t>
            </a:r>
          </a:p>
        </p:txBody>
      </p:sp>
      <p:sp>
        <p:nvSpPr>
          <p:cNvPr id="74" name="TextBox 73">
            <a:extLst>
              <a:ext uri="{FF2B5EF4-FFF2-40B4-BE49-F238E27FC236}">
                <a16:creationId xmlns:a16="http://schemas.microsoft.com/office/drawing/2014/main" id="{1C85967F-B9F5-497A-A1C7-5D6C80A1D633}"/>
              </a:ext>
            </a:extLst>
          </p:cNvPr>
          <p:cNvSpPr txBox="1"/>
          <p:nvPr/>
        </p:nvSpPr>
        <p:spPr>
          <a:xfrm>
            <a:off x="3457184" y="7308122"/>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 km</a:t>
            </a:r>
            <a:endParaRPr lang="en-US" sz="900" dirty="0">
              <a:latin typeface="Arial" panose="020B0604020202020204" pitchFamily="34" charset="0"/>
              <a:cs typeface="Arial" panose="020B0604020202020204" pitchFamily="34" charset="0"/>
            </a:endParaRPr>
          </a:p>
        </p:txBody>
      </p:sp>
      <p:cxnSp>
        <p:nvCxnSpPr>
          <p:cNvPr id="75" name="Straight Arrow Connector 74">
            <a:extLst>
              <a:ext uri="{FF2B5EF4-FFF2-40B4-BE49-F238E27FC236}">
                <a16:creationId xmlns:a16="http://schemas.microsoft.com/office/drawing/2014/main" id="{70D0C744-2E61-4A1C-BF7E-64C00387E6AF}"/>
              </a:ext>
            </a:extLst>
          </p:cNvPr>
          <p:cNvCxnSpPr>
            <a:cxnSpLocks/>
          </p:cNvCxnSpPr>
          <p:nvPr/>
        </p:nvCxnSpPr>
        <p:spPr>
          <a:xfrm flipH="1">
            <a:off x="3479172" y="7505468"/>
            <a:ext cx="231443" cy="0"/>
          </a:xfrm>
          <a:prstGeom prst="straightConnector1">
            <a:avLst/>
          </a:prstGeom>
          <a:ln w="127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BF4B7C6-E55F-42D7-B33B-245881513EAC}"/>
              </a:ext>
            </a:extLst>
          </p:cNvPr>
          <p:cNvSpPr txBox="1"/>
          <p:nvPr/>
        </p:nvSpPr>
        <p:spPr>
          <a:xfrm rot="20636221">
            <a:off x="2962006" y="4668038"/>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 m</a:t>
            </a:r>
          </a:p>
        </p:txBody>
      </p:sp>
      <p:sp>
        <p:nvSpPr>
          <p:cNvPr id="77" name="TextBox 76">
            <a:extLst>
              <a:ext uri="{FF2B5EF4-FFF2-40B4-BE49-F238E27FC236}">
                <a16:creationId xmlns:a16="http://schemas.microsoft.com/office/drawing/2014/main" id="{0CC258BF-F668-49D4-8857-C9ABD107EB79}"/>
              </a:ext>
            </a:extLst>
          </p:cNvPr>
          <p:cNvSpPr txBox="1"/>
          <p:nvPr/>
        </p:nvSpPr>
        <p:spPr>
          <a:xfrm>
            <a:off x="3469461" y="4764404"/>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100 </a:t>
            </a:r>
            <a:r>
              <a:rPr lang="en-US" sz="900" dirty="0">
                <a:latin typeface="Arial" panose="020B0604020202020204" pitchFamily="34" charset="0"/>
                <a:cs typeface="Arial" panose="020B0604020202020204" pitchFamily="34" charset="0"/>
              </a:rPr>
              <a:t>m</a:t>
            </a:r>
          </a:p>
        </p:txBody>
      </p:sp>
      <p:cxnSp>
        <p:nvCxnSpPr>
          <p:cNvPr id="78" name="Straight Arrow Connector 77">
            <a:extLst>
              <a:ext uri="{FF2B5EF4-FFF2-40B4-BE49-F238E27FC236}">
                <a16:creationId xmlns:a16="http://schemas.microsoft.com/office/drawing/2014/main" id="{477CD97B-3B31-4A35-8906-0F0401F5F6F0}"/>
              </a:ext>
            </a:extLst>
          </p:cNvPr>
          <p:cNvCxnSpPr>
            <a:cxnSpLocks/>
          </p:cNvCxnSpPr>
          <p:nvPr/>
        </p:nvCxnSpPr>
        <p:spPr>
          <a:xfrm flipH="1">
            <a:off x="3532156" y="4961423"/>
            <a:ext cx="231443" cy="0"/>
          </a:xfrm>
          <a:prstGeom prst="straightConnector1">
            <a:avLst/>
          </a:prstGeom>
          <a:ln w="127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DA24912-03DD-4895-A674-B12F441BDED1}"/>
              </a:ext>
            </a:extLst>
          </p:cNvPr>
          <p:cNvSpPr txBox="1"/>
          <p:nvPr/>
        </p:nvSpPr>
        <p:spPr>
          <a:xfrm>
            <a:off x="3457184" y="5005033"/>
            <a:ext cx="725217"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 </a:t>
            </a:r>
            <a:r>
              <a:rPr lang="en-US" sz="900" dirty="0">
                <a:latin typeface="Arial" panose="020B0604020202020204" pitchFamily="34" charset="0"/>
                <a:cs typeface="Arial" panose="020B0604020202020204" pitchFamily="34" charset="0"/>
              </a:rPr>
              <a:t>km</a:t>
            </a:r>
          </a:p>
        </p:txBody>
      </p:sp>
      <p:cxnSp>
        <p:nvCxnSpPr>
          <p:cNvPr id="80" name="Straight Arrow Connector 79">
            <a:extLst>
              <a:ext uri="{FF2B5EF4-FFF2-40B4-BE49-F238E27FC236}">
                <a16:creationId xmlns:a16="http://schemas.microsoft.com/office/drawing/2014/main" id="{B68C3166-CD44-448A-98F6-4173828AC2AC}"/>
              </a:ext>
            </a:extLst>
          </p:cNvPr>
          <p:cNvCxnSpPr>
            <a:cxnSpLocks/>
          </p:cNvCxnSpPr>
          <p:nvPr/>
        </p:nvCxnSpPr>
        <p:spPr>
          <a:xfrm flipH="1">
            <a:off x="3527547" y="5173888"/>
            <a:ext cx="231443" cy="0"/>
          </a:xfrm>
          <a:prstGeom prst="straightConnector1">
            <a:avLst/>
          </a:prstGeom>
          <a:ln w="127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8CA330C7-0253-4FE8-980D-0A9D8A19348C}"/>
              </a:ext>
            </a:extLst>
          </p:cNvPr>
          <p:cNvSpPr txBox="1"/>
          <p:nvPr/>
        </p:nvSpPr>
        <p:spPr>
          <a:xfrm rot="16200000">
            <a:off x="5432959" y="6031080"/>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 km/s</a:t>
            </a:r>
          </a:p>
        </p:txBody>
      </p:sp>
      <p:cxnSp>
        <p:nvCxnSpPr>
          <p:cNvPr id="82" name="Straight Connector 81">
            <a:extLst>
              <a:ext uri="{FF2B5EF4-FFF2-40B4-BE49-F238E27FC236}">
                <a16:creationId xmlns:a16="http://schemas.microsoft.com/office/drawing/2014/main" id="{2996EF22-8D88-4063-B3A3-BA216596CF45}"/>
              </a:ext>
            </a:extLst>
          </p:cNvPr>
          <p:cNvCxnSpPr>
            <a:cxnSpLocks/>
          </p:cNvCxnSpPr>
          <p:nvPr/>
        </p:nvCxnSpPr>
        <p:spPr>
          <a:xfrm>
            <a:off x="5690894" y="5907505"/>
            <a:ext cx="0" cy="1704371"/>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455C463A-A21E-4C53-9DF1-9DB1ECB2483A}"/>
              </a:ext>
            </a:extLst>
          </p:cNvPr>
          <p:cNvSpPr txBox="1"/>
          <p:nvPr/>
        </p:nvSpPr>
        <p:spPr>
          <a:xfrm rot="16200000">
            <a:off x="4451076" y="6022269"/>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20 km/s</a:t>
            </a:r>
          </a:p>
        </p:txBody>
      </p:sp>
      <p:cxnSp>
        <p:nvCxnSpPr>
          <p:cNvPr id="84" name="Straight Connector 83">
            <a:extLst>
              <a:ext uri="{FF2B5EF4-FFF2-40B4-BE49-F238E27FC236}">
                <a16:creationId xmlns:a16="http://schemas.microsoft.com/office/drawing/2014/main" id="{6038443F-93E2-4A93-853C-7A9B22EBD193}"/>
              </a:ext>
            </a:extLst>
          </p:cNvPr>
          <p:cNvCxnSpPr>
            <a:cxnSpLocks/>
          </p:cNvCxnSpPr>
          <p:nvPr/>
        </p:nvCxnSpPr>
        <p:spPr>
          <a:xfrm>
            <a:off x="4708660" y="5922676"/>
            <a:ext cx="350" cy="1682601"/>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605E4A07-DF69-43CA-8C11-252F74AC01F1}"/>
              </a:ext>
            </a:extLst>
          </p:cNvPr>
          <p:cNvSpPr txBox="1"/>
          <p:nvPr/>
        </p:nvSpPr>
        <p:spPr>
          <a:xfrm rot="16200000">
            <a:off x="4074491" y="6031080"/>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30 km/s</a:t>
            </a:r>
          </a:p>
        </p:txBody>
      </p:sp>
      <p:cxnSp>
        <p:nvCxnSpPr>
          <p:cNvPr id="86" name="Straight Connector 85">
            <a:extLst>
              <a:ext uri="{FF2B5EF4-FFF2-40B4-BE49-F238E27FC236}">
                <a16:creationId xmlns:a16="http://schemas.microsoft.com/office/drawing/2014/main" id="{424D2CF8-ECB3-46C5-92CF-9E22BB392484}"/>
              </a:ext>
            </a:extLst>
          </p:cNvPr>
          <p:cNvCxnSpPr>
            <a:cxnSpLocks/>
          </p:cNvCxnSpPr>
          <p:nvPr/>
        </p:nvCxnSpPr>
        <p:spPr>
          <a:xfrm>
            <a:off x="4330184" y="5919457"/>
            <a:ext cx="7087" cy="1694622"/>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89BEB843-9F19-4CD9-9106-362DF8AC9808}"/>
              </a:ext>
            </a:extLst>
          </p:cNvPr>
          <p:cNvSpPr txBox="1"/>
          <p:nvPr/>
        </p:nvSpPr>
        <p:spPr>
          <a:xfrm rot="16200000">
            <a:off x="5455535" y="3896386"/>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10 </a:t>
            </a:r>
            <a:r>
              <a:rPr lang="en-US" sz="900" dirty="0">
                <a:latin typeface="Arial" panose="020B0604020202020204" pitchFamily="34" charset="0"/>
                <a:cs typeface="Arial" panose="020B0604020202020204" pitchFamily="34" charset="0"/>
              </a:rPr>
              <a:t>km/s</a:t>
            </a:r>
          </a:p>
        </p:txBody>
      </p:sp>
      <p:cxnSp>
        <p:nvCxnSpPr>
          <p:cNvPr id="88" name="Straight Connector 87">
            <a:extLst>
              <a:ext uri="{FF2B5EF4-FFF2-40B4-BE49-F238E27FC236}">
                <a16:creationId xmlns:a16="http://schemas.microsoft.com/office/drawing/2014/main" id="{08427886-D92B-4A89-B3A0-A5C14F372B00}"/>
              </a:ext>
            </a:extLst>
          </p:cNvPr>
          <p:cNvCxnSpPr>
            <a:cxnSpLocks/>
          </p:cNvCxnSpPr>
          <p:nvPr/>
        </p:nvCxnSpPr>
        <p:spPr>
          <a:xfrm>
            <a:off x="5696445" y="3514443"/>
            <a:ext cx="0" cy="1672709"/>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86F4B870-AA80-4A72-A529-9BB569D61666}"/>
              </a:ext>
            </a:extLst>
          </p:cNvPr>
          <p:cNvSpPr txBox="1"/>
          <p:nvPr/>
        </p:nvSpPr>
        <p:spPr>
          <a:xfrm rot="16200000">
            <a:off x="4091368" y="3852001"/>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30 </a:t>
            </a:r>
            <a:r>
              <a:rPr lang="en-US" sz="900" dirty="0">
                <a:latin typeface="Arial" panose="020B0604020202020204" pitchFamily="34" charset="0"/>
                <a:cs typeface="Arial" panose="020B0604020202020204" pitchFamily="34" charset="0"/>
              </a:rPr>
              <a:t>km/s</a:t>
            </a:r>
          </a:p>
        </p:txBody>
      </p:sp>
      <p:cxnSp>
        <p:nvCxnSpPr>
          <p:cNvPr id="113" name="Straight Connector 112">
            <a:extLst>
              <a:ext uri="{FF2B5EF4-FFF2-40B4-BE49-F238E27FC236}">
                <a16:creationId xmlns:a16="http://schemas.microsoft.com/office/drawing/2014/main" id="{EE329249-968A-4BBC-B3D7-DEE3E2D2449B}"/>
              </a:ext>
            </a:extLst>
          </p:cNvPr>
          <p:cNvCxnSpPr>
            <a:cxnSpLocks/>
          </p:cNvCxnSpPr>
          <p:nvPr/>
        </p:nvCxnSpPr>
        <p:spPr>
          <a:xfrm>
            <a:off x="4337337" y="3525253"/>
            <a:ext cx="4609" cy="1688973"/>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A3F7B4DC-F712-41CC-93A8-DBADE4F73F86}"/>
              </a:ext>
            </a:extLst>
          </p:cNvPr>
          <p:cNvSpPr txBox="1"/>
          <p:nvPr/>
        </p:nvSpPr>
        <p:spPr>
          <a:xfrm>
            <a:off x="5690050" y="2254019"/>
            <a:ext cx="725217" cy="230832"/>
          </a:xfrm>
          <a:prstGeom prst="rect">
            <a:avLst/>
          </a:prstGeom>
          <a:noFill/>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10 m</a:t>
            </a:r>
          </a:p>
        </p:txBody>
      </p:sp>
      <p:cxnSp>
        <p:nvCxnSpPr>
          <p:cNvPr id="120" name="Straight Arrow Connector 119">
            <a:extLst>
              <a:ext uri="{FF2B5EF4-FFF2-40B4-BE49-F238E27FC236}">
                <a16:creationId xmlns:a16="http://schemas.microsoft.com/office/drawing/2014/main" id="{CEA6C0D5-3526-48AA-81BE-E95502FFD787}"/>
              </a:ext>
            </a:extLst>
          </p:cNvPr>
          <p:cNvCxnSpPr>
            <a:cxnSpLocks/>
          </p:cNvCxnSpPr>
          <p:nvPr/>
        </p:nvCxnSpPr>
        <p:spPr>
          <a:xfrm>
            <a:off x="6108218" y="2426002"/>
            <a:ext cx="210721" cy="221039"/>
          </a:xfrm>
          <a:prstGeom prst="straightConnector1">
            <a:avLst/>
          </a:prstGeom>
          <a:ln w="127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6FF78346-58CC-4EB4-B540-CDD87C0BE82B}"/>
              </a:ext>
            </a:extLst>
          </p:cNvPr>
          <p:cNvSpPr txBox="1"/>
          <p:nvPr/>
        </p:nvSpPr>
        <p:spPr>
          <a:xfrm>
            <a:off x="2956887" y="2400043"/>
            <a:ext cx="725217" cy="230832"/>
          </a:xfrm>
          <a:prstGeom prst="rect">
            <a:avLst/>
          </a:prstGeom>
          <a:noFill/>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10 m</a:t>
            </a:r>
          </a:p>
        </p:txBody>
      </p:sp>
      <p:cxnSp>
        <p:nvCxnSpPr>
          <p:cNvPr id="141" name="Straight Arrow Connector 140">
            <a:extLst>
              <a:ext uri="{FF2B5EF4-FFF2-40B4-BE49-F238E27FC236}">
                <a16:creationId xmlns:a16="http://schemas.microsoft.com/office/drawing/2014/main" id="{DC0FA559-7C32-477E-B469-163FEBD84CBA}"/>
              </a:ext>
            </a:extLst>
          </p:cNvPr>
          <p:cNvCxnSpPr>
            <a:cxnSpLocks/>
          </p:cNvCxnSpPr>
          <p:nvPr/>
        </p:nvCxnSpPr>
        <p:spPr>
          <a:xfrm>
            <a:off x="3375055" y="2572026"/>
            <a:ext cx="210721" cy="221039"/>
          </a:xfrm>
          <a:prstGeom prst="straightConnector1">
            <a:avLst/>
          </a:prstGeom>
          <a:ln w="127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23324939-DE69-45A4-92B7-DCC4D824BF7E}"/>
              </a:ext>
            </a:extLst>
          </p:cNvPr>
          <p:cNvSpPr txBox="1"/>
          <p:nvPr/>
        </p:nvSpPr>
        <p:spPr>
          <a:xfrm rot="16200000">
            <a:off x="4473097" y="3858623"/>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20 km/s</a:t>
            </a:r>
            <a:endParaRPr lang="en-US" sz="900" dirty="0">
              <a:latin typeface="Arial" panose="020B0604020202020204" pitchFamily="34" charset="0"/>
              <a:cs typeface="Arial" panose="020B0604020202020204" pitchFamily="34" charset="0"/>
            </a:endParaRPr>
          </a:p>
        </p:txBody>
      </p:sp>
      <p:cxnSp>
        <p:nvCxnSpPr>
          <p:cNvPr id="143" name="Straight Connector 142">
            <a:extLst>
              <a:ext uri="{FF2B5EF4-FFF2-40B4-BE49-F238E27FC236}">
                <a16:creationId xmlns:a16="http://schemas.microsoft.com/office/drawing/2014/main" id="{216A51EF-ECE3-4584-8F81-597049F54497}"/>
              </a:ext>
            </a:extLst>
          </p:cNvPr>
          <p:cNvCxnSpPr>
            <a:cxnSpLocks/>
          </p:cNvCxnSpPr>
          <p:nvPr/>
        </p:nvCxnSpPr>
        <p:spPr>
          <a:xfrm>
            <a:off x="4718962" y="3514443"/>
            <a:ext cx="12680" cy="1720521"/>
          </a:xfrm>
          <a:prstGeom prst="line">
            <a:avLst/>
          </a:prstGeom>
          <a:ln w="127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86F4B870-AA80-4A72-A529-9BB569D61666}"/>
              </a:ext>
            </a:extLst>
          </p:cNvPr>
          <p:cNvSpPr txBox="1"/>
          <p:nvPr/>
        </p:nvSpPr>
        <p:spPr>
          <a:xfrm>
            <a:off x="5337491" y="3307356"/>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a:t>
            </a:r>
            <a:r>
              <a:rPr lang="en-US" sz="900" baseline="-25000" dirty="0">
                <a:latin typeface="Arial" panose="020B0604020202020204" pitchFamily="34" charset="0"/>
                <a:cs typeface="Arial" panose="020B0604020202020204" pitchFamily="34" charset="0"/>
              </a:rPr>
              <a:t>i</a:t>
            </a:r>
            <a:endParaRPr lang="en-US" sz="900" baseline="-25000" dirty="0">
              <a:latin typeface="Arial" panose="020B0604020202020204" pitchFamily="34" charset="0"/>
              <a:cs typeface="Arial" panose="020B0604020202020204" pitchFamily="34" charset="0"/>
            </a:endParaRPr>
          </a:p>
        </p:txBody>
      </p:sp>
      <p:sp>
        <p:nvSpPr>
          <p:cNvPr id="149" name="TextBox 148">
            <a:extLst>
              <a:ext uri="{FF2B5EF4-FFF2-40B4-BE49-F238E27FC236}">
                <a16:creationId xmlns:a16="http://schemas.microsoft.com/office/drawing/2014/main" id="{86F4B870-AA80-4A72-A529-9BB569D61666}"/>
              </a:ext>
            </a:extLst>
          </p:cNvPr>
          <p:cNvSpPr txBox="1"/>
          <p:nvPr/>
        </p:nvSpPr>
        <p:spPr>
          <a:xfrm>
            <a:off x="5337491" y="5691844"/>
            <a:ext cx="705118" cy="230832"/>
          </a:xfrm>
          <a:prstGeom prst="rect">
            <a:avLst/>
          </a:prstGeom>
          <a:noFill/>
        </p:spPr>
        <p:txBody>
          <a:bodyPr wrap="square" rtlCol="0">
            <a:spAutoFit/>
          </a:bodyPr>
          <a:lstStyle/>
          <a:p>
            <a:pPr algn="ctr"/>
            <a:r>
              <a:rPr lang="en-US" sz="900" dirty="0">
                <a:latin typeface="Arial" panose="020B0604020202020204" pitchFamily="34" charset="0"/>
                <a:cs typeface="Arial" panose="020B0604020202020204" pitchFamily="34" charset="0"/>
              </a:rPr>
              <a:t>V</a:t>
            </a:r>
            <a:r>
              <a:rPr lang="en-US" sz="900" baseline="-25000" dirty="0">
                <a:latin typeface="Arial" panose="020B0604020202020204" pitchFamily="34" charset="0"/>
                <a:cs typeface="Arial" panose="020B0604020202020204" pitchFamily="34" charset="0"/>
              </a:rPr>
              <a:t>i</a:t>
            </a:r>
            <a:endParaRPr lang="en-US" sz="900" baseline="-25000" dirty="0">
              <a:latin typeface="Arial" panose="020B0604020202020204" pitchFamily="34" charset="0"/>
              <a:cs typeface="Arial" panose="020B0604020202020204" pitchFamily="34" charset="0"/>
            </a:endParaRPr>
          </a:p>
        </p:txBody>
      </p:sp>
      <p:sp>
        <p:nvSpPr>
          <p:cNvPr id="22" name="Rectangle 21"/>
          <p:cNvSpPr/>
          <p:nvPr/>
        </p:nvSpPr>
        <p:spPr>
          <a:xfrm rot="20448940">
            <a:off x="3143114" y="4525123"/>
            <a:ext cx="281839" cy="230832"/>
          </a:xfrm>
          <a:prstGeom prst="rect">
            <a:avLst/>
          </a:prstGeom>
        </p:spPr>
        <p:txBody>
          <a:bodyPr wrap="square">
            <a:spAutoFit/>
          </a:bodyPr>
          <a:lstStyle/>
          <a:p>
            <a:pPr algn="ctr"/>
            <a:r>
              <a:rPr lang="en-US" sz="900" dirty="0">
                <a:latin typeface="Arial" panose="020B0604020202020204" pitchFamily="34" charset="0"/>
                <a:cs typeface="Arial" panose="020B0604020202020204" pitchFamily="34" charset="0"/>
              </a:rPr>
              <a:t>L</a:t>
            </a:r>
            <a:r>
              <a:rPr lang="en-US" sz="900" baseline="-25000" dirty="0">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a:t>
            </a:r>
            <a:endParaRPr lang="en-US" sz="900" dirty="0"/>
          </a:p>
        </p:txBody>
      </p:sp>
      <p:sp>
        <p:nvSpPr>
          <p:cNvPr id="156" name="Rectangle 155"/>
          <p:cNvSpPr/>
          <p:nvPr/>
        </p:nvSpPr>
        <p:spPr>
          <a:xfrm rot="20061179">
            <a:off x="3061822" y="6173262"/>
            <a:ext cx="281839" cy="230832"/>
          </a:xfrm>
          <a:prstGeom prst="rect">
            <a:avLst/>
          </a:prstGeom>
        </p:spPr>
        <p:txBody>
          <a:bodyPr wrap="square">
            <a:spAutoFit/>
          </a:bodyPr>
          <a:lstStyle/>
          <a:p>
            <a:pPr algn="ctr"/>
            <a:r>
              <a:rPr lang="en-US" sz="900" dirty="0">
                <a:latin typeface="Arial" panose="020B0604020202020204" pitchFamily="34" charset="0"/>
                <a:cs typeface="Arial" panose="020B0604020202020204" pitchFamily="34" charset="0"/>
              </a:rPr>
              <a:t>L</a:t>
            </a:r>
            <a:r>
              <a:rPr lang="en-US" sz="900" baseline="-25000" dirty="0">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a:t>
            </a:r>
            <a:endParaRPr lang="en-US" sz="900" dirty="0"/>
          </a:p>
        </p:txBody>
      </p:sp>
      <p:sp>
        <p:nvSpPr>
          <p:cNvPr id="157" name="Rectangle 156"/>
          <p:cNvSpPr/>
          <p:nvPr/>
        </p:nvSpPr>
        <p:spPr>
          <a:xfrm>
            <a:off x="3186110" y="2282379"/>
            <a:ext cx="281839" cy="230832"/>
          </a:xfrm>
          <a:prstGeom prst="rect">
            <a:avLst/>
          </a:prstGeom>
        </p:spPr>
        <p:txBody>
          <a:bodyPr wrap="square">
            <a:spAutoFit/>
          </a:bodyPr>
          <a:lstStyle/>
          <a:p>
            <a:pPr algn="ctr"/>
            <a:r>
              <a:rPr lang="en-US" sz="900" dirty="0">
                <a:latin typeface="Arial" panose="020B0604020202020204" pitchFamily="34" charset="0"/>
                <a:cs typeface="Arial" panose="020B0604020202020204" pitchFamily="34" charset="0"/>
              </a:rPr>
              <a:t>L</a:t>
            </a:r>
            <a:r>
              <a:rPr lang="en-US" sz="900" baseline="-25000" dirty="0">
                <a:latin typeface="Arial" panose="020B0604020202020204" pitchFamily="34" charset="0"/>
                <a:cs typeface="Arial" panose="020B0604020202020204" pitchFamily="34" charset="0"/>
              </a:rPr>
              <a:t>i</a:t>
            </a:r>
            <a:r>
              <a:rPr lang="en-US" sz="900" dirty="0">
                <a:latin typeface="Arial" panose="020B0604020202020204" pitchFamily="34" charset="0"/>
                <a:cs typeface="Arial" panose="020B0604020202020204" pitchFamily="34" charset="0"/>
              </a:rPr>
              <a:t> </a:t>
            </a:r>
            <a:endParaRPr lang="en-US" sz="900" dirty="0"/>
          </a:p>
        </p:txBody>
      </p:sp>
      <p:sp>
        <p:nvSpPr>
          <p:cNvPr id="94" name="TextBox 93">
            <a:extLst>
              <a:ext uri="{FF2B5EF4-FFF2-40B4-BE49-F238E27FC236}">
                <a16:creationId xmlns:a16="http://schemas.microsoft.com/office/drawing/2014/main" id="{23005095-4F56-43A6-86D8-D53D1C7AB46D}"/>
              </a:ext>
            </a:extLst>
          </p:cNvPr>
          <p:cNvSpPr txBox="1"/>
          <p:nvPr/>
        </p:nvSpPr>
        <p:spPr>
          <a:xfrm>
            <a:off x="3538040" y="907960"/>
            <a:ext cx="725217" cy="230832"/>
          </a:xfrm>
          <a:prstGeom prst="rect">
            <a:avLst/>
          </a:prstGeom>
          <a:noFill/>
        </p:spPr>
        <p:txBody>
          <a:bodyPr wrap="square" rtlCol="0">
            <a:spAutoFit/>
          </a:bodyPr>
          <a:lstStyle/>
          <a:p>
            <a:pPr algn="ctr"/>
            <a:r>
              <a:rPr lang="en-US" sz="900" b="1" dirty="0">
                <a:highlight>
                  <a:srgbClr val="FFFFFF"/>
                </a:highlight>
                <a:latin typeface="Arial" panose="020B0604020202020204" pitchFamily="34" charset="0"/>
                <a:cs typeface="Arial" panose="020B0604020202020204" pitchFamily="34" charset="0"/>
              </a:rPr>
              <a:t>Mars</a:t>
            </a:r>
          </a:p>
        </p:txBody>
      </p:sp>
      <p:sp>
        <p:nvSpPr>
          <p:cNvPr id="95" name="TextBox 94">
            <a:extLst>
              <a:ext uri="{FF2B5EF4-FFF2-40B4-BE49-F238E27FC236}">
                <a16:creationId xmlns:a16="http://schemas.microsoft.com/office/drawing/2014/main" id="{E6D18DBC-4EB1-4B66-966B-DBDCDE1DC6CA}"/>
              </a:ext>
            </a:extLst>
          </p:cNvPr>
          <p:cNvSpPr txBox="1"/>
          <p:nvPr/>
        </p:nvSpPr>
        <p:spPr>
          <a:xfrm>
            <a:off x="3538040" y="3283818"/>
            <a:ext cx="725217" cy="230832"/>
          </a:xfrm>
          <a:prstGeom prst="rect">
            <a:avLst/>
          </a:prstGeom>
          <a:noFill/>
        </p:spPr>
        <p:txBody>
          <a:bodyPr wrap="square" rtlCol="0">
            <a:spAutoFit/>
          </a:bodyPr>
          <a:lstStyle/>
          <a:p>
            <a:pPr algn="ctr"/>
            <a:r>
              <a:rPr lang="en-US" sz="900" b="1" dirty="0">
                <a:highlight>
                  <a:srgbClr val="FFFFFF"/>
                </a:highlight>
                <a:latin typeface="Arial" panose="020B0604020202020204" pitchFamily="34" charset="0"/>
                <a:cs typeface="Arial" panose="020B0604020202020204" pitchFamily="34" charset="0"/>
              </a:rPr>
              <a:t>Earth</a:t>
            </a:r>
          </a:p>
        </p:txBody>
      </p:sp>
      <p:sp>
        <p:nvSpPr>
          <p:cNvPr id="96" name="TextBox 95">
            <a:extLst>
              <a:ext uri="{FF2B5EF4-FFF2-40B4-BE49-F238E27FC236}">
                <a16:creationId xmlns:a16="http://schemas.microsoft.com/office/drawing/2014/main" id="{FAC558D9-04AF-42A2-8C0D-400223F97D50}"/>
              </a:ext>
            </a:extLst>
          </p:cNvPr>
          <p:cNvSpPr txBox="1"/>
          <p:nvPr/>
        </p:nvSpPr>
        <p:spPr>
          <a:xfrm>
            <a:off x="3538041" y="5662162"/>
            <a:ext cx="725217" cy="230832"/>
          </a:xfrm>
          <a:prstGeom prst="rect">
            <a:avLst/>
          </a:prstGeom>
          <a:noFill/>
        </p:spPr>
        <p:txBody>
          <a:bodyPr wrap="square" rtlCol="0">
            <a:spAutoFit/>
          </a:bodyPr>
          <a:lstStyle/>
          <a:p>
            <a:pPr algn="ctr"/>
            <a:r>
              <a:rPr lang="en-US" sz="900" b="1" dirty="0">
                <a:highlight>
                  <a:srgbClr val="FFFFFF"/>
                </a:highlight>
                <a:latin typeface="Arial" panose="020B0604020202020204" pitchFamily="34" charset="0"/>
                <a:cs typeface="Arial" panose="020B0604020202020204" pitchFamily="34" charset="0"/>
              </a:rPr>
              <a:t>Venus</a:t>
            </a:r>
          </a:p>
        </p:txBody>
      </p:sp>
      <p:sp>
        <p:nvSpPr>
          <p:cNvPr id="97" name="TextBox 96">
            <a:extLst>
              <a:ext uri="{FF2B5EF4-FFF2-40B4-BE49-F238E27FC236}">
                <a16:creationId xmlns:a16="http://schemas.microsoft.com/office/drawing/2014/main" id="{9C4180D6-05FE-47E5-8B35-05F621AF88AC}"/>
              </a:ext>
            </a:extLst>
          </p:cNvPr>
          <p:cNvSpPr txBox="1"/>
          <p:nvPr/>
        </p:nvSpPr>
        <p:spPr>
          <a:xfrm>
            <a:off x="1806723" y="949787"/>
            <a:ext cx="1473054"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Change in Velocity</a:t>
            </a:r>
          </a:p>
        </p:txBody>
      </p:sp>
      <p:sp>
        <p:nvSpPr>
          <p:cNvPr id="98" name="TextBox 97">
            <a:extLst>
              <a:ext uri="{FF2B5EF4-FFF2-40B4-BE49-F238E27FC236}">
                <a16:creationId xmlns:a16="http://schemas.microsoft.com/office/drawing/2014/main" id="{27F58119-07FE-44DF-8C37-B5EA7357548C}"/>
              </a:ext>
            </a:extLst>
          </p:cNvPr>
          <p:cNvSpPr txBox="1"/>
          <p:nvPr/>
        </p:nvSpPr>
        <p:spPr>
          <a:xfrm>
            <a:off x="4610126" y="937367"/>
            <a:ext cx="1473054"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Mass Remaining</a:t>
            </a:r>
          </a:p>
        </p:txBody>
      </p:sp>
      <p:sp>
        <p:nvSpPr>
          <p:cNvPr id="99" name="TextBox 98">
            <a:extLst>
              <a:ext uri="{FF2B5EF4-FFF2-40B4-BE49-F238E27FC236}">
                <a16:creationId xmlns:a16="http://schemas.microsoft.com/office/drawing/2014/main" id="{15D7E6BE-91D1-46A7-959F-004933F1D454}"/>
              </a:ext>
            </a:extLst>
          </p:cNvPr>
          <p:cNvSpPr txBox="1"/>
          <p:nvPr/>
        </p:nvSpPr>
        <p:spPr>
          <a:xfrm>
            <a:off x="1585262" y="564741"/>
            <a:ext cx="4525216" cy="246221"/>
          </a:xfrm>
          <a:prstGeom prst="rect">
            <a:avLst/>
          </a:prstGeom>
          <a:noFill/>
        </p:spPr>
        <p:txBody>
          <a:bodyPr wrap="square" rtlCol="0">
            <a:spAutoFit/>
          </a:bodyPr>
          <a:lstStyle/>
          <a:p>
            <a:pPr algn="ctr"/>
            <a:r>
              <a:rPr lang="en-US" sz="1000" b="1" dirty="0">
                <a:highlight>
                  <a:srgbClr val="FFFFFF"/>
                </a:highlight>
                <a:latin typeface="Arial" panose="020B0604020202020204" pitchFamily="34" charset="0"/>
                <a:cs typeface="Arial" panose="020B0604020202020204" pitchFamily="34" charset="0"/>
              </a:rPr>
              <a:t>Theoretical Projectile Evolution with Ablation </a:t>
            </a:r>
            <a:r>
              <a:rPr lang="en-US" sz="1000" b="1" dirty="0" smtClean="0">
                <a:highlight>
                  <a:srgbClr val="FFFFFF"/>
                </a:highlight>
                <a:latin typeface="Arial" panose="020B0604020202020204" pitchFamily="34" charset="0"/>
                <a:cs typeface="Arial" panose="020B0604020202020204" pitchFamily="34" charset="0"/>
              </a:rPr>
              <a:t>&amp; Fragmentation</a:t>
            </a:r>
            <a:endParaRPr lang="en-US" sz="1000" b="1" dirty="0">
              <a:highlight>
                <a:srgbClr val="FFFFFF"/>
              </a:highlight>
              <a:latin typeface="Arial" panose="020B0604020202020204" pitchFamily="34" charset="0"/>
              <a:cs typeface="Arial" panose="020B0604020202020204" pitchFamily="34" charset="0"/>
            </a:endParaRPr>
          </a:p>
        </p:txBody>
      </p:sp>
      <p:grpSp>
        <p:nvGrpSpPr>
          <p:cNvPr id="100" name="Group 99">
            <a:extLst>
              <a:ext uri="{FF2B5EF4-FFF2-40B4-BE49-F238E27FC236}">
                <a16:creationId xmlns:a16="http://schemas.microsoft.com/office/drawing/2014/main" id="{1FAB4394-04BB-4F82-BB67-D347585DFCA1}"/>
              </a:ext>
            </a:extLst>
          </p:cNvPr>
          <p:cNvGrpSpPr/>
          <p:nvPr/>
        </p:nvGrpSpPr>
        <p:grpSpPr>
          <a:xfrm>
            <a:off x="4330184" y="1200201"/>
            <a:ext cx="1598604" cy="1404709"/>
            <a:chOff x="4324168" y="923465"/>
            <a:chExt cx="1598604" cy="1404709"/>
          </a:xfrm>
        </p:grpSpPr>
        <p:pic>
          <p:nvPicPr>
            <p:cNvPr id="101" name="Picture 100">
              <a:extLst>
                <a:ext uri="{FF2B5EF4-FFF2-40B4-BE49-F238E27FC236}">
                  <a16:creationId xmlns:a16="http://schemas.microsoft.com/office/drawing/2014/main" id="{35C07B53-6D8F-4BE9-ACFA-44D5109283F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407937" y="2073885"/>
              <a:ext cx="351968" cy="126167"/>
            </a:xfrm>
            <a:prstGeom prst="rect">
              <a:avLst/>
            </a:prstGeom>
          </p:spPr>
        </p:pic>
        <p:grpSp>
          <p:nvGrpSpPr>
            <p:cNvPr id="102" name="Group 101">
              <a:extLst>
                <a:ext uri="{FF2B5EF4-FFF2-40B4-BE49-F238E27FC236}">
                  <a16:creationId xmlns:a16="http://schemas.microsoft.com/office/drawing/2014/main" id="{5ACA16C2-46B1-4D68-8B02-A83B1B523F07}"/>
                </a:ext>
              </a:extLst>
            </p:cNvPr>
            <p:cNvGrpSpPr/>
            <p:nvPr/>
          </p:nvGrpSpPr>
          <p:grpSpPr>
            <a:xfrm>
              <a:off x="4403401" y="1041020"/>
              <a:ext cx="1028114" cy="610928"/>
              <a:chOff x="4443670" y="881845"/>
              <a:chExt cx="1028114" cy="610928"/>
            </a:xfrm>
          </p:grpSpPr>
          <p:pic>
            <p:nvPicPr>
              <p:cNvPr id="146" name="Picture 145">
                <a:extLst>
                  <a:ext uri="{FF2B5EF4-FFF2-40B4-BE49-F238E27FC236}">
                    <a16:creationId xmlns:a16="http://schemas.microsoft.com/office/drawing/2014/main" id="{C17C749F-B4E2-41E9-9149-5B1C0F90C485}"/>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p:blipFill>
            <p:spPr>
              <a:xfrm>
                <a:off x="4443670" y="936237"/>
                <a:ext cx="344612" cy="495158"/>
              </a:xfrm>
              <a:prstGeom prst="rect">
                <a:avLst/>
              </a:prstGeom>
            </p:spPr>
          </p:pic>
          <p:sp>
            <p:nvSpPr>
              <p:cNvPr id="147" name="TextBox 146">
                <a:extLst>
                  <a:ext uri="{FF2B5EF4-FFF2-40B4-BE49-F238E27FC236}">
                    <a16:creationId xmlns:a16="http://schemas.microsoft.com/office/drawing/2014/main" id="{C5FCF451-AFFD-4B1B-B932-88546D4B1A10}"/>
                  </a:ext>
                </a:extLst>
              </p:cNvPr>
              <p:cNvSpPr txBox="1"/>
              <p:nvPr/>
            </p:nvSpPr>
            <p:spPr>
              <a:xfrm>
                <a:off x="4740063" y="881845"/>
                <a:ext cx="725217"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10 m</a:t>
                </a:r>
              </a:p>
            </p:txBody>
          </p:sp>
          <p:sp>
            <p:nvSpPr>
              <p:cNvPr id="148" name="TextBox 147">
                <a:extLst>
                  <a:ext uri="{FF2B5EF4-FFF2-40B4-BE49-F238E27FC236}">
                    <a16:creationId xmlns:a16="http://schemas.microsoft.com/office/drawing/2014/main" id="{2C7A9CA6-EC5B-4D84-9673-906EF9E4DA79}"/>
                  </a:ext>
                </a:extLst>
              </p:cNvPr>
              <p:cNvSpPr txBox="1"/>
              <p:nvPr/>
            </p:nvSpPr>
            <p:spPr>
              <a:xfrm>
                <a:off x="4740063" y="1025010"/>
                <a:ext cx="725217"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100 m</a:t>
                </a:r>
              </a:p>
            </p:txBody>
          </p:sp>
          <p:sp>
            <p:nvSpPr>
              <p:cNvPr id="150" name="TextBox 149">
                <a:extLst>
                  <a:ext uri="{FF2B5EF4-FFF2-40B4-BE49-F238E27FC236}">
                    <a16:creationId xmlns:a16="http://schemas.microsoft.com/office/drawing/2014/main" id="{234B793D-248E-4038-AF6E-E5D7B3D32930}"/>
                  </a:ext>
                </a:extLst>
              </p:cNvPr>
              <p:cNvSpPr txBox="1"/>
              <p:nvPr/>
            </p:nvSpPr>
            <p:spPr>
              <a:xfrm>
                <a:off x="4746567" y="1162776"/>
                <a:ext cx="725217"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1 km</a:t>
                </a:r>
              </a:p>
            </p:txBody>
          </p:sp>
          <p:sp>
            <p:nvSpPr>
              <p:cNvPr id="151" name="TextBox 150">
                <a:extLst>
                  <a:ext uri="{FF2B5EF4-FFF2-40B4-BE49-F238E27FC236}">
                    <a16:creationId xmlns:a16="http://schemas.microsoft.com/office/drawing/2014/main" id="{236C6B48-837E-4446-91A1-793F209C474F}"/>
                  </a:ext>
                </a:extLst>
              </p:cNvPr>
              <p:cNvSpPr txBox="1"/>
              <p:nvPr/>
            </p:nvSpPr>
            <p:spPr>
              <a:xfrm>
                <a:off x="4746344" y="1292718"/>
                <a:ext cx="725217"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10 km</a:t>
                </a:r>
              </a:p>
            </p:txBody>
          </p:sp>
        </p:grpSp>
        <p:sp>
          <p:nvSpPr>
            <p:cNvPr id="103" name="TextBox 102">
              <a:extLst>
                <a:ext uri="{FF2B5EF4-FFF2-40B4-BE49-F238E27FC236}">
                  <a16:creationId xmlns:a16="http://schemas.microsoft.com/office/drawing/2014/main" id="{34B567F0-7CFC-47D6-A0B9-C8B974EBB730}"/>
                </a:ext>
              </a:extLst>
            </p:cNvPr>
            <p:cNvSpPr txBox="1"/>
            <p:nvPr/>
          </p:nvSpPr>
          <p:spPr>
            <a:xfrm>
              <a:off x="4725237" y="1903476"/>
              <a:ext cx="1075815"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Stony </a:t>
              </a:r>
              <a:r>
                <a:rPr lang="en-US" sz="700" i="1" dirty="0">
                  <a:highlight>
                    <a:srgbClr val="FFFFFF"/>
                  </a:highlight>
                  <a:latin typeface="Arial" panose="020B0604020202020204" pitchFamily="34" charset="0"/>
                  <a:cs typeface="Arial" panose="020B0604020202020204" pitchFamily="34" charset="0"/>
                </a:rPr>
                <a:t>(3.3 g/cm</a:t>
              </a:r>
              <a:r>
                <a:rPr lang="en-US" sz="700" i="1" baseline="30000" dirty="0">
                  <a:highlight>
                    <a:srgbClr val="FFFFFF"/>
                  </a:highlight>
                  <a:latin typeface="Arial" panose="020B0604020202020204" pitchFamily="34" charset="0"/>
                  <a:cs typeface="Arial" panose="020B0604020202020204" pitchFamily="34" charset="0"/>
                </a:rPr>
                <a:t>3</a:t>
              </a:r>
              <a:r>
                <a:rPr lang="en-US" sz="700" i="1" dirty="0">
                  <a:highlight>
                    <a:srgbClr val="FFFFFF"/>
                  </a:highlight>
                  <a:latin typeface="Arial" panose="020B0604020202020204" pitchFamily="34" charset="0"/>
                  <a:cs typeface="Arial" panose="020B0604020202020204" pitchFamily="34" charset="0"/>
                </a:rPr>
                <a:t>)</a:t>
              </a:r>
              <a:endParaRPr lang="en-US" sz="700" dirty="0">
                <a:highlight>
                  <a:srgbClr val="FFFFFF"/>
                </a:highlight>
                <a:latin typeface="Arial" panose="020B0604020202020204" pitchFamily="34" charset="0"/>
                <a:cs typeface="Arial" panose="020B0604020202020204" pitchFamily="34" charset="0"/>
              </a:endParaRPr>
            </a:p>
          </p:txBody>
        </p:sp>
        <p:grpSp>
          <p:nvGrpSpPr>
            <p:cNvPr id="104" name="Group 103">
              <a:extLst>
                <a:ext uri="{FF2B5EF4-FFF2-40B4-BE49-F238E27FC236}">
                  <a16:creationId xmlns:a16="http://schemas.microsoft.com/office/drawing/2014/main" id="{35C7D68F-606A-4926-BA38-45715A998DEB}"/>
                </a:ext>
              </a:extLst>
            </p:cNvPr>
            <p:cNvGrpSpPr/>
            <p:nvPr/>
          </p:nvGrpSpPr>
          <p:grpSpPr>
            <a:xfrm>
              <a:off x="4400946" y="1788793"/>
              <a:ext cx="1521826" cy="539381"/>
              <a:chOff x="4435853" y="1591835"/>
              <a:chExt cx="1521826" cy="539381"/>
            </a:xfrm>
          </p:grpSpPr>
          <p:pic>
            <p:nvPicPr>
              <p:cNvPr id="107" name="Picture 106">
                <a:extLst>
                  <a:ext uri="{FF2B5EF4-FFF2-40B4-BE49-F238E27FC236}">
                    <a16:creationId xmlns:a16="http://schemas.microsoft.com/office/drawing/2014/main" id="{7ECEB7BE-BEEB-4079-9375-38D845E4AA6B}"/>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435853" y="1628510"/>
                <a:ext cx="358959" cy="147068"/>
              </a:xfrm>
              <a:prstGeom prst="rect">
                <a:avLst/>
              </a:prstGeom>
            </p:spPr>
          </p:pic>
          <p:pic>
            <p:nvPicPr>
              <p:cNvPr id="108" name="Picture 107">
                <a:extLst>
                  <a:ext uri="{FF2B5EF4-FFF2-40B4-BE49-F238E27FC236}">
                    <a16:creationId xmlns:a16="http://schemas.microsoft.com/office/drawing/2014/main" id="{8EA04BB5-393A-45DD-A3B2-64D8B18B66B2}"/>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4435853" y="1765369"/>
                <a:ext cx="362769" cy="120516"/>
              </a:xfrm>
              <a:prstGeom prst="rect">
                <a:avLst/>
              </a:prstGeom>
            </p:spPr>
          </p:pic>
          <p:pic>
            <p:nvPicPr>
              <p:cNvPr id="109" name="Picture 108">
                <a:extLst>
                  <a:ext uri="{FF2B5EF4-FFF2-40B4-BE49-F238E27FC236}">
                    <a16:creationId xmlns:a16="http://schemas.microsoft.com/office/drawing/2014/main" id="{9BE3E03C-7AE4-4745-BB80-3CC87BDE9497}"/>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4450707" y="1970268"/>
                <a:ext cx="351968" cy="133241"/>
              </a:xfrm>
              <a:prstGeom prst="rect">
                <a:avLst/>
              </a:prstGeom>
            </p:spPr>
          </p:pic>
          <p:sp>
            <p:nvSpPr>
              <p:cNvPr id="110" name="TextBox 109">
                <a:extLst>
                  <a:ext uri="{FF2B5EF4-FFF2-40B4-BE49-F238E27FC236}">
                    <a16:creationId xmlns:a16="http://schemas.microsoft.com/office/drawing/2014/main" id="{5ACC526A-4F67-45D5-B607-75A6E15D671C}"/>
                  </a:ext>
                </a:extLst>
              </p:cNvPr>
              <p:cNvSpPr txBox="1"/>
              <p:nvPr/>
            </p:nvSpPr>
            <p:spPr>
              <a:xfrm>
                <a:off x="4752677" y="1591835"/>
                <a:ext cx="1178332"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Chondritic </a:t>
                </a:r>
                <a:r>
                  <a:rPr lang="en-US" sz="700" i="1" dirty="0">
                    <a:highlight>
                      <a:srgbClr val="FFFFFF"/>
                    </a:highlight>
                    <a:latin typeface="Arial" panose="020B0604020202020204" pitchFamily="34" charset="0"/>
                    <a:cs typeface="Arial" panose="020B0604020202020204" pitchFamily="34" charset="0"/>
                  </a:rPr>
                  <a:t>(2.7 g/cm</a:t>
                </a:r>
                <a:r>
                  <a:rPr lang="en-US" sz="700" i="1" baseline="30000" dirty="0">
                    <a:highlight>
                      <a:srgbClr val="FFFFFF"/>
                    </a:highlight>
                    <a:latin typeface="Arial" panose="020B0604020202020204" pitchFamily="34" charset="0"/>
                    <a:cs typeface="Arial" panose="020B0604020202020204" pitchFamily="34" charset="0"/>
                  </a:rPr>
                  <a:t>3</a:t>
                </a:r>
                <a:r>
                  <a:rPr lang="en-US" sz="700" i="1" dirty="0">
                    <a:highlight>
                      <a:srgbClr val="FFFFFF"/>
                    </a:highlight>
                    <a:latin typeface="Arial" panose="020B0604020202020204" pitchFamily="34" charset="0"/>
                    <a:cs typeface="Arial" panose="020B0604020202020204" pitchFamily="34" charset="0"/>
                  </a:rPr>
                  <a:t>)</a:t>
                </a:r>
                <a:endParaRPr lang="en-US" sz="700" dirty="0">
                  <a:highlight>
                    <a:srgbClr val="FFFFFF"/>
                  </a:highlight>
                  <a:latin typeface="Arial" panose="020B0604020202020204" pitchFamily="34" charset="0"/>
                  <a:cs typeface="Arial" panose="020B0604020202020204" pitchFamily="34" charset="0"/>
                </a:endParaRPr>
              </a:p>
            </p:txBody>
          </p:sp>
          <p:sp>
            <p:nvSpPr>
              <p:cNvPr id="111" name="TextBox 110">
                <a:extLst>
                  <a:ext uri="{FF2B5EF4-FFF2-40B4-BE49-F238E27FC236}">
                    <a16:creationId xmlns:a16="http://schemas.microsoft.com/office/drawing/2014/main" id="{52003392-001B-4395-9F13-288AAC12D488}"/>
                  </a:ext>
                </a:extLst>
              </p:cNvPr>
              <p:cNvSpPr txBox="1"/>
              <p:nvPr/>
            </p:nvSpPr>
            <p:spPr>
              <a:xfrm>
                <a:off x="4758958" y="1824267"/>
                <a:ext cx="1198721"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Stony-Iron </a:t>
                </a:r>
                <a:r>
                  <a:rPr lang="en-US" sz="700" i="1" dirty="0">
                    <a:highlight>
                      <a:srgbClr val="FFFFFF"/>
                    </a:highlight>
                    <a:latin typeface="Arial" panose="020B0604020202020204" pitchFamily="34" charset="0"/>
                    <a:cs typeface="Arial" panose="020B0604020202020204" pitchFamily="34" charset="0"/>
                  </a:rPr>
                  <a:t>(4.5 g/cm</a:t>
                </a:r>
                <a:r>
                  <a:rPr lang="en-US" sz="700" i="1" baseline="30000" dirty="0">
                    <a:highlight>
                      <a:srgbClr val="FFFFFF"/>
                    </a:highlight>
                    <a:latin typeface="Arial" panose="020B0604020202020204" pitchFamily="34" charset="0"/>
                    <a:cs typeface="Arial" panose="020B0604020202020204" pitchFamily="34" charset="0"/>
                  </a:rPr>
                  <a:t>3</a:t>
                </a:r>
                <a:r>
                  <a:rPr lang="en-US" sz="700" i="1" dirty="0">
                    <a:highlight>
                      <a:srgbClr val="FFFFFF"/>
                    </a:highlight>
                    <a:latin typeface="Arial" panose="020B0604020202020204" pitchFamily="34" charset="0"/>
                    <a:cs typeface="Arial" panose="020B0604020202020204" pitchFamily="34" charset="0"/>
                  </a:rPr>
                  <a:t>)</a:t>
                </a:r>
                <a:endParaRPr lang="en-US" sz="700" dirty="0">
                  <a:highlight>
                    <a:srgbClr val="FFFFFF"/>
                  </a:highlight>
                  <a:latin typeface="Arial" panose="020B0604020202020204" pitchFamily="34" charset="0"/>
                  <a:cs typeface="Arial" panose="020B0604020202020204" pitchFamily="34" charset="0"/>
                </a:endParaRPr>
              </a:p>
            </p:txBody>
          </p:sp>
          <p:sp>
            <p:nvSpPr>
              <p:cNvPr id="144" name="TextBox 143">
                <a:extLst>
                  <a:ext uri="{FF2B5EF4-FFF2-40B4-BE49-F238E27FC236}">
                    <a16:creationId xmlns:a16="http://schemas.microsoft.com/office/drawing/2014/main" id="{0A30B041-0E6A-4168-ADCB-7D2CB5745862}"/>
                  </a:ext>
                </a:extLst>
              </p:cNvPr>
              <p:cNvSpPr txBox="1"/>
              <p:nvPr/>
            </p:nvSpPr>
            <p:spPr>
              <a:xfrm>
                <a:off x="4763171" y="1931161"/>
                <a:ext cx="1046761" cy="200055"/>
              </a:xfrm>
              <a:prstGeom prst="rect">
                <a:avLst/>
              </a:prstGeom>
              <a:noFill/>
            </p:spPr>
            <p:txBody>
              <a:bodyPr wrap="square" rtlCol="0">
                <a:spAutoFit/>
              </a:bodyPr>
              <a:lstStyle/>
              <a:p>
                <a:r>
                  <a:rPr lang="en-US" sz="700" dirty="0">
                    <a:highlight>
                      <a:srgbClr val="FFFFFF"/>
                    </a:highlight>
                    <a:latin typeface="Arial" panose="020B0604020202020204" pitchFamily="34" charset="0"/>
                    <a:cs typeface="Arial" panose="020B0604020202020204" pitchFamily="34" charset="0"/>
                  </a:rPr>
                  <a:t>Iron </a:t>
                </a:r>
                <a:r>
                  <a:rPr lang="en-US" sz="700" i="1" dirty="0">
                    <a:highlight>
                      <a:srgbClr val="FFFFFF"/>
                    </a:highlight>
                    <a:latin typeface="Arial" panose="020B0604020202020204" pitchFamily="34" charset="0"/>
                    <a:cs typeface="Arial" panose="020B0604020202020204" pitchFamily="34" charset="0"/>
                  </a:rPr>
                  <a:t>(7.8 g/cm</a:t>
                </a:r>
                <a:r>
                  <a:rPr lang="en-US" sz="700" i="1" baseline="30000" dirty="0">
                    <a:highlight>
                      <a:srgbClr val="FFFFFF"/>
                    </a:highlight>
                    <a:latin typeface="Arial" panose="020B0604020202020204" pitchFamily="34" charset="0"/>
                    <a:cs typeface="Arial" panose="020B0604020202020204" pitchFamily="34" charset="0"/>
                  </a:rPr>
                  <a:t>3</a:t>
                </a:r>
                <a:r>
                  <a:rPr lang="en-US" sz="700" i="1" dirty="0">
                    <a:highlight>
                      <a:srgbClr val="FFFFFF"/>
                    </a:highlight>
                    <a:latin typeface="Arial" panose="020B0604020202020204" pitchFamily="34" charset="0"/>
                    <a:cs typeface="Arial" panose="020B0604020202020204" pitchFamily="34" charset="0"/>
                  </a:rPr>
                  <a:t>)</a:t>
                </a:r>
              </a:p>
            </p:txBody>
          </p:sp>
        </p:grpSp>
        <p:sp>
          <p:nvSpPr>
            <p:cNvPr id="105" name="TextBox 104">
              <a:extLst>
                <a:ext uri="{FF2B5EF4-FFF2-40B4-BE49-F238E27FC236}">
                  <a16:creationId xmlns:a16="http://schemas.microsoft.com/office/drawing/2014/main" id="{91958FE2-910F-42CE-AEC8-ED95E327E752}"/>
                </a:ext>
              </a:extLst>
            </p:cNvPr>
            <p:cNvSpPr txBox="1"/>
            <p:nvPr/>
          </p:nvSpPr>
          <p:spPr>
            <a:xfrm>
              <a:off x="4324168" y="923465"/>
              <a:ext cx="725217" cy="215444"/>
            </a:xfrm>
            <a:prstGeom prst="rect">
              <a:avLst/>
            </a:prstGeom>
            <a:noFill/>
          </p:spPr>
          <p:txBody>
            <a:bodyPr wrap="square" rtlCol="0">
              <a:spAutoFit/>
            </a:bodyPr>
            <a:lstStyle/>
            <a:p>
              <a:r>
                <a:rPr lang="en-US" sz="800" b="1" dirty="0">
                  <a:highlight>
                    <a:srgbClr val="FFFFFF"/>
                  </a:highlight>
                  <a:latin typeface="Arial" panose="020B0604020202020204" pitchFamily="34" charset="0"/>
                  <a:cs typeface="Arial" panose="020B0604020202020204" pitchFamily="34" charset="0"/>
                </a:rPr>
                <a:t>Diameter</a:t>
              </a:r>
            </a:p>
          </p:txBody>
        </p:sp>
        <p:sp>
          <p:nvSpPr>
            <p:cNvPr id="106" name="TextBox 105">
              <a:extLst>
                <a:ext uri="{FF2B5EF4-FFF2-40B4-BE49-F238E27FC236}">
                  <a16:creationId xmlns:a16="http://schemas.microsoft.com/office/drawing/2014/main" id="{FEC55975-C044-439B-AF5E-709E43F515E5}"/>
                </a:ext>
              </a:extLst>
            </p:cNvPr>
            <p:cNvSpPr txBox="1"/>
            <p:nvPr/>
          </p:nvSpPr>
          <p:spPr>
            <a:xfrm>
              <a:off x="4340035" y="1657864"/>
              <a:ext cx="725217" cy="215444"/>
            </a:xfrm>
            <a:prstGeom prst="rect">
              <a:avLst/>
            </a:prstGeom>
            <a:noFill/>
          </p:spPr>
          <p:txBody>
            <a:bodyPr wrap="square" rtlCol="0">
              <a:spAutoFit/>
            </a:bodyPr>
            <a:lstStyle/>
            <a:p>
              <a:r>
                <a:rPr lang="en-US" sz="800" b="1" dirty="0">
                  <a:highlight>
                    <a:srgbClr val="FFFFFF"/>
                  </a:highlight>
                  <a:latin typeface="Arial" panose="020B0604020202020204" pitchFamily="34" charset="0"/>
                  <a:cs typeface="Arial" panose="020B0604020202020204" pitchFamily="34" charset="0"/>
                </a:rPr>
                <a:t>Density</a:t>
              </a:r>
            </a:p>
          </p:txBody>
        </p:sp>
      </p:grpSp>
    </p:spTree>
    <p:extLst>
      <p:ext uri="{BB962C8B-B14F-4D97-AF65-F5344CB8AC3E}">
        <p14:creationId xmlns:p14="http://schemas.microsoft.com/office/powerpoint/2010/main" val="34037396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5D7E6BE-91D1-46A7-959F-004933F1D454}"/>
              </a:ext>
            </a:extLst>
          </p:cNvPr>
          <p:cNvSpPr txBox="1"/>
          <p:nvPr/>
        </p:nvSpPr>
        <p:spPr>
          <a:xfrm>
            <a:off x="1722234" y="1289543"/>
            <a:ext cx="4525216" cy="246221"/>
          </a:xfrm>
          <a:prstGeom prst="rect">
            <a:avLst/>
          </a:prstGeom>
          <a:noFill/>
        </p:spPr>
        <p:txBody>
          <a:bodyPr wrap="square" rtlCol="0">
            <a:spAutoFit/>
          </a:bodyPr>
          <a:lstStyle/>
          <a:p>
            <a:pPr algn="ctr"/>
            <a:r>
              <a:rPr lang="en-US" sz="1000" b="1" dirty="0">
                <a:highlight>
                  <a:srgbClr val="FFFFFF"/>
                </a:highlight>
                <a:latin typeface="Arial" panose="020B0604020202020204" pitchFamily="34" charset="0"/>
                <a:cs typeface="Arial" panose="020B0604020202020204" pitchFamily="34" charset="0"/>
              </a:rPr>
              <a:t>Initial Projectile Mass vs. Final Crater Diameter</a:t>
            </a:r>
            <a:endParaRPr lang="en-US" sz="1000" b="1" dirty="0">
              <a:highlight>
                <a:srgbClr val="FFFFFF"/>
              </a:highligh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15D7E6BE-91D1-46A7-959F-004933F1D454}"/>
              </a:ext>
            </a:extLst>
          </p:cNvPr>
          <p:cNvSpPr txBox="1"/>
          <p:nvPr/>
        </p:nvSpPr>
        <p:spPr>
          <a:xfrm>
            <a:off x="1722234" y="7566369"/>
            <a:ext cx="4525216" cy="230832"/>
          </a:xfrm>
          <a:prstGeom prst="rect">
            <a:avLst/>
          </a:prstGeom>
          <a:noFill/>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Initial Projectile Mass (kg)</a:t>
            </a:r>
            <a:endParaRPr lang="en-US" sz="900" dirty="0">
              <a:highlight>
                <a:srgbClr val="FFFFFF"/>
              </a:highligh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15D7E6BE-91D1-46A7-959F-004933F1D454}"/>
              </a:ext>
            </a:extLst>
          </p:cNvPr>
          <p:cNvSpPr txBox="1"/>
          <p:nvPr/>
        </p:nvSpPr>
        <p:spPr>
          <a:xfrm rot="16200000">
            <a:off x="-1777422" y="4341872"/>
            <a:ext cx="4525216" cy="230832"/>
          </a:xfrm>
          <a:prstGeom prst="rect">
            <a:avLst/>
          </a:prstGeom>
          <a:noFill/>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Final Crater Diameter (km)</a:t>
            </a:r>
            <a:endParaRPr lang="en-US" sz="900" dirty="0">
              <a:highlight>
                <a:srgbClr val="FFFFFF"/>
              </a:highlight>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5D7E6BE-91D1-46A7-959F-004933F1D454}"/>
              </a:ext>
            </a:extLst>
          </p:cNvPr>
          <p:cNvSpPr txBox="1"/>
          <p:nvPr/>
        </p:nvSpPr>
        <p:spPr>
          <a:xfrm>
            <a:off x="404496" y="5169879"/>
            <a:ext cx="443271" cy="215444"/>
          </a:xfrm>
          <a:prstGeom prst="rect">
            <a:avLst/>
          </a:prstGeom>
          <a:noFill/>
        </p:spPr>
        <p:txBody>
          <a:bodyPr wrap="square" rtlCol="0">
            <a:spAutoFit/>
          </a:bodyPr>
          <a:lstStyle/>
          <a:p>
            <a:pPr algn="r"/>
            <a:r>
              <a:rPr lang="en-US" sz="800" dirty="0">
                <a:highlight>
                  <a:srgbClr val="FFFFFF"/>
                </a:highlight>
                <a:latin typeface="Arial" panose="020B0604020202020204" pitchFamily="34" charset="0"/>
                <a:cs typeface="Arial" panose="020B0604020202020204" pitchFamily="34" charset="0"/>
              </a:rPr>
              <a:t>1</a:t>
            </a:r>
            <a:endParaRPr lang="en-US" sz="800" dirty="0">
              <a:highlight>
                <a:srgbClr val="FFFFFF"/>
              </a:highlight>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5D7E6BE-91D1-46A7-959F-004933F1D454}"/>
              </a:ext>
            </a:extLst>
          </p:cNvPr>
          <p:cNvSpPr txBox="1"/>
          <p:nvPr/>
        </p:nvSpPr>
        <p:spPr>
          <a:xfrm>
            <a:off x="396894" y="3686515"/>
            <a:ext cx="443271" cy="215444"/>
          </a:xfrm>
          <a:prstGeom prst="rect">
            <a:avLst/>
          </a:prstGeom>
          <a:noFill/>
        </p:spPr>
        <p:txBody>
          <a:bodyPr wrap="square" rtlCol="0">
            <a:spAutoFit/>
          </a:bodyPr>
          <a:lstStyle/>
          <a:p>
            <a:pPr algn="r"/>
            <a:r>
              <a:rPr lang="en-US" sz="800" dirty="0">
                <a:highlight>
                  <a:srgbClr val="FFFFFF"/>
                </a:highlight>
                <a:latin typeface="Arial" panose="020B0604020202020204" pitchFamily="34" charset="0"/>
                <a:cs typeface="Arial" panose="020B0604020202020204" pitchFamily="34" charset="0"/>
              </a:rPr>
              <a:t>10</a:t>
            </a:r>
            <a:endParaRPr lang="en-US" sz="800" dirty="0">
              <a:highlight>
                <a:srgbClr val="FFFFFF"/>
              </a:highlight>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15D7E6BE-91D1-46A7-959F-004933F1D454}"/>
              </a:ext>
            </a:extLst>
          </p:cNvPr>
          <p:cNvSpPr txBox="1"/>
          <p:nvPr/>
        </p:nvSpPr>
        <p:spPr>
          <a:xfrm>
            <a:off x="438116" y="2219651"/>
            <a:ext cx="443271" cy="215444"/>
          </a:xfrm>
          <a:prstGeom prst="rect">
            <a:avLst/>
          </a:prstGeom>
          <a:noFill/>
        </p:spPr>
        <p:txBody>
          <a:bodyPr wrap="square" rtlCol="0">
            <a:spAutoFit/>
          </a:bodyPr>
          <a:lstStyle/>
          <a:p>
            <a:pPr algn="r"/>
            <a:r>
              <a:rPr lang="en-US" sz="800" dirty="0">
                <a:highlight>
                  <a:srgbClr val="FFFFFF"/>
                </a:highlight>
                <a:latin typeface="Arial" panose="020B0604020202020204" pitchFamily="34" charset="0"/>
                <a:cs typeface="Arial" panose="020B0604020202020204" pitchFamily="34" charset="0"/>
              </a:rPr>
              <a:t>100</a:t>
            </a:r>
            <a:endParaRPr lang="en-US" sz="800" dirty="0">
              <a:highlight>
                <a:srgbClr val="FFFFFF"/>
              </a:highlight>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15D7E6BE-91D1-46A7-959F-004933F1D454}"/>
              </a:ext>
            </a:extLst>
          </p:cNvPr>
          <p:cNvSpPr txBox="1"/>
          <p:nvPr/>
        </p:nvSpPr>
        <p:spPr>
          <a:xfrm>
            <a:off x="276578" y="6636743"/>
            <a:ext cx="585216" cy="215444"/>
          </a:xfrm>
          <a:prstGeom prst="rect">
            <a:avLst/>
          </a:prstGeom>
          <a:noFill/>
        </p:spPr>
        <p:txBody>
          <a:bodyPr wrap="square" rtlCol="0">
            <a:spAutoFit/>
          </a:bodyPr>
          <a:lstStyle/>
          <a:p>
            <a:pPr algn="r"/>
            <a:r>
              <a:rPr lang="en-US" sz="800" dirty="0">
                <a:highlight>
                  <a:srgbClr val="FFFFFF"/>
                </a:highlight>
                <a:latin typeface="Arial" panose="020B0604020202020204" pitchFamily="34" charset="0"/>
                <a:cs typeface="Arial" panose="020B0604020202020204" pitchFamily="34" charset="0"/>
              </a:rPr>
              <a:t>0.100</a:t>
            </a:r>
            <a:endParaRPr lang="en-US" sz="800" dirty="0">
              <a:highlight>
                <a:srgbClr val="FFFFFF"/>
              </a:highlight>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5D7E6BE-91D1-46A7-959F-004933F1D454}"/>
              </a:ext>
            </a:extLst>
          </p:cNvPr>
          <p:cNvSpPr txBox="1"/>
          <p:nvPr/>
        </p:nvSpPr>
        <p:spPr>
          <a:xfrm>
            <a:off x="2435497" y="7313114"/>
            <a:ext cx="397626"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10</a:t>
            </a:r>
            <a:r>
              <a:rPr lang="en-US" sz="800" baseline="30000" dirty="0">
                <a:highlight>
                  <a:srgbClr val="FFFFFF"/>
                </a:highlight>
                <a:latin typeface="Arial" panose="020B0604020202020204" pitchFamily="34" charset="0"/>
                <a:cs typeface="Arial" panose="020B0604020202020204" pitchFamily="34" charset="0"/>
              </a:rPr>
              <a:t>6</a:t>
            </a:r>
            <a:endParaRPr lang="en-US" sz="800" baseline="30000" dirty="0">
              <a:highlight>
                <a:srgbClr val="FFFFFF"/>
              </a:highlight>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5D7E6BE-91D1-46A7-959F-004933F1D454}"/>
              </a:ext>
            </a:extLst>
          </p:cNvPr>
          <p:cNvSpPr txBox="1"/>
          <p:nvPr/>
        </p:nvSpPr>
        <p:spPr>
          <a:xfrm>
            <a:off x="3306659" y="7328488"/>
            <a:ext cx="397626"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10</a:t>
            </a:r>
            <a:r>
              <a:rPr lang="en-US" sz="800" baseline="30000" dirty="0">
                <a:highlight>
                  <a:srgbClr val="FFFFFF"/>
                </a:highlight>
                <a:latin typeface="Arial" panose="020B0604020202020204" pitchFamily="34" charset="0"/>
                <a:cs typeface="Arial" panose="020B0604020202020204" pitchFamily="34" charset="0"/>
              </a:rPr>
              <a:t>8</a:t>
            </a:r>
            <a:endParaRPr lang="en-US" sz="800" baseline="30000" dirty="0">
              <a:highlight>
                <a:srgbClr val="FFFFFF"/>
              </a:highlight>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15D7E6BE-91D1-46A7-959F-004933F1D454}"/>
              </a:ext>
            </a:extLst>
          </p:cNvPr>
          <p:cNvSpPr txBox="1"/>
          <p:nvPr/>
        </p:nvSpPr>
        <p:spPr>
          <a:xfrm>
            <a:off x="4177821" y="7313113"/>
            <a:ext cx="397626"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10</a:t>
            </a:r>
            <a:r>
              <a:rPr lang="en-US" sz="800" baseline="30000" dirty="0">
                <a:highlight>
                  <a:srgbClr val="FFFFFF"/>
                </a:highlight>
                <a:latin typeface="Arial" panose="020B0604020202020204" pitchFamily="34" charset="0"/>
                <a:cs typeface="Arial" panose="020B0604020202020204" pitchFamily="34" charset="0"/>
              </a:rPr>
              <a:t>10</a:t>
            </a:r>
            <a:endParaRPr lang="en-US" sz="800" baseline="30000" dirty="0">
              <a:highlight>
                <a:srgbClr val="FFFFFF"/>
              </a:highlight>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15D7E6BE-91D1-46A7-959F-004933F1D454}"/>
              </a:ext>
            </a:extLst>
          </p:cNvPr>
          <p:cNvSpPr txBox="1"/>
          <p:nvPr/>
        </p:nvSpPr>
        <p:spPr>
          <a:xfrm>
            <a:off x="5048982" y="7313113"/>
            <a:ext cx="397626"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10</a:t>
            </a:r>
            <a:r>
              <a:rPr lang="en-US" sz="800" baseline="30000" dirty="0">
                <a:highlight>
                  <a:srgbClr val="FFFFFF"/>
                </a:highlight>
                <a:latin typeface="Arial" panose="020B0604020202020204" pitchFamily="34" charset="0"/>
                <a:cs typeface="Arial" panose="020B0604020202020204" pitchFamily="34" charset="0"/>
              </a:rPr>
              <a:t>12</a:t>
            </a:r>
            <a:endParaRPr lang="en-US" sz="800" baseline="30000" dirty="0">
              <a:highlight>
                <a:srgbClr val="FFFFFF"/>
              </a:highlight>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5D7E6BE-91D1-46A7-959F-004933F1D454}"/>
              </a:ext>
            </a:extLst>
          </p:cNvPr>
          <p:cNvSpPr txBox="1"/>
          <p:nvPr/>
        </p:nvSpPr>
        <p:spPr>
          <a:xfrm>
            <a:off x="5879623" y="7311969"/>
            <a:ext cx="397626"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10</a:t>
            </a:r>
            <a:r>
              <a:rPr lang="en-US" sz="800" baseline="30000" dirty="0">
                <a:highlight>
                  <a:srgbClr val="FFFFFF"/>
                </a:highlight>
                <a:latin typeface="Arial" panose="020B0604020202020204" pitchFamily="34" charset="0"/>
                <a:cs typeface="Arial" panose="020B0604020202020204" pitchFamily="34" charset="0"/>
              </a:rPr>
              <a:t>14</a:t>
            </a:r>
            <a:endParaRPr lang="en-US" sz="800" baseline="30000" dirty="0">
              <a:highlight>
                <a:srgbClr val="FFFFFF"/>
              </a:highlight>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15D7E6BE-91D1-46A7-959F-004933F1D454}"/>
              </a:ext>
            </a:extLst>
          </p:cNvPr>
          <p:cNvSpPr txBox="1"/>
          <p:nvPr/>
        </p:nvSpPr>
        <p:spPr>
          <a:xfrm>
            <a:off x="6791306" y="7311969"/>
            <a:ext cx="397626"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10</a:t>
            </a:r>
            <a:r>
              <a:rPr lang="en-US" sz="800" baseline="30000" dirty="0">
                <a:highlight>
                  <a:srgbClr val="FFFFFF"/>
                </a:highlight>
                <a:latin typeface="Arial" panose="020B0604020202020204" pitchFamily="34" charset="0"/>
                <a:cs typeface="Arial" panose="020B0604020202020204" pitchFamily="34" charset="0"/>
              </a:rPr>
              <a:t>16</a:t>
            </a:r>
            <a:endParaRPr lang="en-US" sz="800" baseline="30000" dirty="0">
              <a:highlight>
                <a:srgbClr val="FFFFFF"/>
              </a:highlight>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15D7E6BE-91D1-46A7-959F-004933F1D454}"/>
              </a:ext>
            </a:extLst>
          </p:cNvPr>
          <p:cNvSpPr txBox="1"/>
          <p:nvPr/>
        </p:nvSpPr>
        <p:spPr>
          <a:xfrm>
            <a:off x="1555136" y="7311969"/>
            <a:ext cx="397626"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10</a:t>
            </a:r>
            <a:r>
              <a:rPr lang="en-US" sz="800" baseline="30000" dirty="0">
                <a:highlight>
                  <a:srgbClr val="FFFFFF"/>
                </a:highlight>
                <a:latin typeface="Arial" panose="020B0604020202020204" pitchFamily="34" charset="0"/>
                <a:cs typeface="Arial" panose="020B0604020202020204" pitchFamily="34" charset="0"/>
              </a:rPr>
              <a:t>4</a:t>
            </a:r>
            <a:endParaRPr lang="en-US" sz="800" baseline="30000" dirty="0">
              <a:highlight>
                <a:srgbClr val="FFFFFF"/>
              </a:highlight>
              <a:latin typeface="Arial" panose="020B0604020202020204" pitchFamily="34" charset="0"/>
              <a:cs typeface="Arial" panose="020B0604020202020204" pitchFamily="34" charset="0"/>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6937" t="2401" b="7141"/>
          <a:stretch/>
        </p:blipFill>
        <p:spPr>
          <a:xfrm>
            <a:off x="861794" y="1602121"/>
            <a:ext cx="6246096" cy="5710332"/>
          </a:xfrm>
          <a:prstGeom prst="rect">
            <a:avLst/>
          </a:prstGeom>
        </p:spPr>
      </p:pic>
      <p:sp>
        <p:nvSpPr>
          <p:cNvPr id="27" name="TextBox 26">
            <a:extLst>
              <a:ext uri="{FF2B5EF4-FFF2-40B4-BE49-F238E27FC236}">
                <a16:creationId xmlns:a16="http://schemas.microsoft.com/office/drawing/2014/main" id="{15D7E6BE-91D1-46A7-959F-004933F1D454}"/>
              </a:ext>
            </a:extLst>
          </p:cNvPr>
          <p:cNvSpPr txBox="1"/>
          <p:nvPr/>
        </p:nvSpPr>
        <p:spPr>
          <a:xfrm>
            <a:off x="712822" y="7314379"/>
            <a:ext cx="397626"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10</a:t>
            </a:r>
            <a:r>
              <a:rPr lang="en-US" sz="800" baseline="30000" dirty="0">
                <a:highlight>
                  <a:srgbClr val="FFFFFF"/>
                </a:highlight>
                <a:latin typeface="Arial" panose="020B0604020202020204" pitchFamily="34" charset="0"/>
                <a:cs typeface="Arial" panose="020B0604020202020204" pitchFamily="34" charset="0"/>
              </a:rPr>
              <a:t>3</a:t>
            </a:r>
            <a:endParaRPr lang="en-US" sz="800" baseline="30000" dirty="0">
              <a:highlight>
                <a:srgbClr val="FFFFFF"/>
              </a:highlight>
              <a:latin typeface="Arial" panose="020B0604020202020204" pitchFamily="34" charset="0"/>
              <a:cs typeface="Arial" panose="020B0604020202020204" pitchFamily="34" charset="0"/>
            </a:endParaRPr>
          </a:p>
        </p:txBody>
      </p:sp>
      <p:cxnSp>
        <p:nvCxnSpPr>
          <p:cNvPr id="23" name="Straight Connector 22"/>
          <p:cNvCxnSpPr/>
          <p:nvPr/>
        </p:nvCxnSpPr>
        <p:spPr>
          <a:xfrm>
            <a:off x="3790335" y="1629697"/>
            <a:ext cx="14749" cy="5641308"/>
          </a:xfrm>
          <a:prstGeom prst="line">
            <a:avLst/>
          </a:prstGeom>
          <a:ln w="12700">
            <a:solidFill>
              <a:srgbClr val="0D0D0D">
                <a:alpha val="25098"/>
              </a:srgbClr>
            </a:solidFill>
            <a:prstDash val="lg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592461" y="1638300"/>
            <a:ext cx="14749" cy="5641308"/>
          </a:xfrm>
          <a:prstGeom prst="line">
            <a:avLst/>
          </a:prstGeom>
          <a:ln w="12700">
            <a:solidFill>
              <a:srgbClr val="0D0D0D">
                <a:alpha val="25098"/>
              </a:srgbClr>
            </a:solidFill>
            <a:prstDash val="lg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783932" y="1629697"/>
            <a:ext cx="14749" cy="5641308"/>
          </a:xfrm>
          <a:prstGeom prst="line">
            <a:avLst/>
          </a:prstGeom>
          <a:ln w="12700">
            <a:solidFill>
              <a:srgbClr val="0D0D0D">
                <a:alpha val="25098"/>
              </a:srgbClr>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112812" y="1638300"/>
            <a:ext cx="14749" cy="5641308"/>
          </a:xfrm>
          <a:prstGeom prst="line">
            <a:avLst/>
          </a:prstGeom>
          <a:ln w="12700">
            <a:solidFill>
              <a:srgbClr val="0D0D0D">
                <a:alpha val="25098"/>
              </a:srgbClr>
            </a:solidFill>
            <a:prstDash val="lg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15D7E6BE-91D1-46A7-959F-004933F1D454}"/>
              </a:ext>
            </a:extLst>
          </p:cNvPr>
          <p:cNvSpPr txBox="1"/>
          <p:nvPr/>
        </p:nvSpPr>
        <p:spPr>
          <a:xfrm rot="16200000">
            <a:off x="2300603" y="2931513"/>
            <a:ext cx="1639169"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Chelyabinsk Meteor</a:t>
            </a:r>
            <a:endParaRPr lang="en-US" sz="800" dirty="0">
              <a:highlight>
                <a:srgbClr val="FFFFFF"/>
              </a:highlight>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5D7E6BE-91D1-46A7-959F-004933F1D454}"/>
              </a:ext>
            </a:extLst>
          </p:cNvPr>
          <p:cNvSpPr txBox="1"/>
          <p:nvPr/>
        </p:nvSpPr>
        <p:spPr>
          <a:xfrm rot="16200000">
            <a:off x="2767582" y="2931513"/>
            <a:ext cx="1639169"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Tunguska Air Burst</a:t>
            </a:r>
            <a:endParaRPr lang="en-US" sz="800" dirty="0">
              <a:highlight>
                <a:srgbClr val="FFFFFF"/>
              </a:highlight>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15D7E6BE-91D1-46A7-959F-004933F1D454}"/>
              </a:ext>
            </a:extLst>
          </p:cNvPr>
          <p:cNvSpPr txBox="1"/>
          <p:nvPr/>
        </p:nvSpPr>
        <p:spPr>
          <a:xfrm rot="16200000">
            <a:off x="2985500" y="2931513"/>
            <a:ext cx="1639169"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Meteor Crater</a:t>
            </a:r>
            <a:endParaRPr lang="en-US" sz="800" dirty="0">
              <a:highlight>
                <a:srgbClr val="FFFFFF"/>
              </a:highlight>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15D7E6BE-91D1-46A7-959F-004933F1D454}"/>
              </a:ext>
            </a:extLst>
          </p:cNvPr>
          <p:cNvSpPr txBox="1"/>
          <p:nvPr/>
        </p:nvSpPr>
        <p:spPr>
          <a:xfrm rot="16200000">
            <a:off x="5964347" y="2931513"/>
            <a:ext cx="1639169" cy="215444"/>
          </a:xfrm>
          <a:prstGeom prst="rect">
            <a:avLst/>
          </a:prstGeom>
          <a:no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Chicxulub Crater</a:t>
            </a:r>
            <a:endParaRPr lang="en-US" sz="800" dirty="0">
              <a:highlight>
                <a:srgbClr val="FFFFFF"/>
              </a:highlight>
              <a:latin typeface="Arial" panose="020B0604020202020204" pitchFamily="34" charset="0"/>
              <a:cs typeface="Arial" panose="020B0604020202020204" pitchFamily="34" charset="0"/>
            </a:endParaRPr>
          </a:p>
        </p:txBody>
      </p:sp>
      <p:sp>
        <p:nvSpPr>
          <p:cNvPr id="29" name="Rectangle 28"/>
          <p:cNvSpPr/>
          <p:nvPr/>
        </p:nvSpPr>
        <p:spPr>
          <a:xfrm>
            <a:off x="992353" y="1725561"/>
            <a:ext cx="1668229" cy="2219633"/>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algn="ctr"/>
            <a:endParaRPr lang="en-US" sz="800"/>
          </a:p>
        </p:txBody>
      </p:sp>
      <p:grpSp>
        <p:nvGrpSpPr>
          <p:cNvPr id="28" name="Group 27"/>
          <p:cNvGrpSpPr/>
          <p:nvPr/>
        </p:nvGrpSpPr>
        <p:grpSpPr>
          <a:xfrm>
            <a:off x="1045717" y="2543972"/>
            <a:ext cx="1561330" cy="701295"/>
            <a:chOff x="3500738" y="12781805"/>
            <a:chExt cx="6245318" cy="2805181"/>
          </a:xfrm>
        </p:grpSpPr>
        <p:pic>
          <p:nvPicPr>
            <p:cNvPr id="39" name="Picture 38">
              <a:extLst>
                <a:ext uri="{FF2B5EF4-FFF2-40B4-BE49-F238E27FC236}">
                  <a16:creationId xmlns:a16="http://schemas.microsoft.com/office/drawing/2014/main" id="{35C07B53-6D8F-4BE9-ACFA-44D5109283F3}"/>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767310" y="14487050"/>
              <a:ext cx="1407872" cy="504668"/>
            </a:xfrm>
            <a:prstGeom prst="rect">
              <a:avLst/>
            </a:prstGeom>
          </p:spPr>
        </p:pic>
        <p:sp>
          <p:nvSpPr>
            <p:cNvPr id="41" name="TextBox 40">
              <a:extLst>
                <a:ext uri="{FF2B5EF4-FFF2-40B4-BE49-F238E27FC236}">
                  <a16:creationId xmlns:a16="http://schemas.microsoft.com/office/drawing/2014/main" id="{34B567F0-7CFC-47D6-A0B9-C8B974EBB730}"/>
                </a:ext>
              </a:extLst>
            </p:cNvPr>
            <p:cNvSpPr txBox="1"/>
            <p:nvPr/>
          </p:nvSpPr>
          <p:spPr>
            <a:xfrm>
              <a:off x="4955918" y="13826637"/>
              <a:ext cx="4303259" cy="861776"/>
            </a:xfrm>
            <a:prstGeom prst="rect">
              <a:avLst/>
            </a:prstGeom>
            <a:noFill/>
          </p:spPr>
          <p:txBody>
            <a:bodyPr wrap="square" rtlCol="0">
              <a:spAutoFit/>
            </a:bodyPr>
            <a:lstStyle/>
            <a:p>
              <a:r>
                <a:rPr lang="en-US" sz="800" dirty="0">
                  <a:highlight>
                    <a:srgbClr val="FFFFFF"/>
                  </a:highlight>
                  <a:latin typeface="Arial" panose="020B0604020202020204" pitchFamily="34" charset="0"/>
                  <a:cs typeface="Arial" panose="020B0604020202020204" pitchFamily="34" charset="0"/>
                </a:rPr>
                <a:t>Stony </a:t>
              </a:r>
              <a:r>
                <a:rPr lang="en-US" sz="800" i="1" dirty="0">
                  <a:highlight>
                    <a:srgbClr val="FFFFFF"/>
                  </a:highlight>
                  <a:latin typeface="Arial" panose="020B0604020202020204" pitchFamily="34" charset="0"/>
                  <a:cs typeface="Arial" panose="020B0604020202020204" pitchFamily="34" charset="0"/>
                </a:rPr>
                <a:t>(3.3 g/cm</a:t>
              </a:r>
              <a:r>
                <a:rPr lang="en-US" sz="800" i="1" baseline="30000" dirty="0">
                  <a:highlight>
                    <a:srgbClr val="FFFFFF"/>
                  </a:highlight>
                  <a:latin typeface="Arial" panose="020B0604020202020204" pitchFamily="34" charset="0"/>
                  <a:cs typeface="Arial" panose="020B0604020202020204" pitchFamily="34" charset="0"/>
                </a:rPr>
                <a:t>3</a:t>
              </a:r>
              <a:r>
                <a:rPr lang="en-US" sz="800" i="1" dirty="0">
                  <a:highlight>
                    <a:srgbClr val="FFFFFF"/>
                  </a:highlight>
                  <a:latin typeface="Arial" panose="020B0604020202020204" pitchFamily="34" charset="0"/>
                  <a:cs typeface="Arial" panose="020B0604020202020204" pitchFamily="34" charset="0"/>
                </a:rPr>
                <a:t>)</a:t>
              </a:r>
              <a:endParaRPr lang="en-US" sz="800" dirty="0">
                <a:highlight>
                  <a:srgbClr val="FFFFFF"/>
                </a:highlight>
                <a:latin typeface="Arial" panose="020B0604020202020204" pitchFamily="34" charset="0"/>
                <a:cs typeface="Arial" panose="020B0604020202020204" pitchFamily="34" charset="0"/>
              </a:endParaRPr>
            </a:p>
          </p:txBody>
        </p:sp>
        <p:grpSp>
          <p:nvGrpSpPr>
            <p:cNvPr id="42" name="Group 41">
              <a:extLst>
                <a:ext uri="{FF2B5EF4-FFF2-40B4-BE49-F238E27FC236}">
                  <a16:creationId xmlns:a16="http://schemas.microsoft.com/office/drawing/2014/main" id="{35C7D68F-606A-4926-BA38-45715A998DEB}"/>
                </a:ext>
              </a:extLst>
            </p:cNvPr>
            <p:cNvGrpSpPr/>
            <p:nvPr/>
          </p:nvGrpSpPr>
          <p:grpSpPr>
            <a:xfrm>
              <a:off x="3739344" y="13367906"/>
              <a:ext cx="6006712" cy="2219080"/>
              <a:chOff x="4487642" y="1610855"/>
              <a:chExt cx="1501678" cy="554770"/>
            </a:xfrm>
          </p:grpSpPr>
          <p:pic>
            <p:nvPicPr>
              <p:cNvPr id="45" name="Picture 44">
                <a:extLst>
                  <a:ext uri="{FF2B5EF4-FFF2-40B4-BE49-F238E27FC236}">
                    <a16:creationId xmlns:a16="http://schemas.microsoft.com/office/drawing/2014/main" id="{7ECEB7BE-BEEB-4079-9375-38D845E4AA6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487642" y="1642224"/>
                <a:ext cx="358959" cy="147068"/>
              </a:xfrm>
              <a:prstGeom prst="rect">
                <a:avLst/>
              </a:prstGeom>
            </p:spPr>
          </p:pic>
          <p:pic>
            <p:nvPicPr>
              <p:cNvPr id="46" name="Picture 45">
                <a:extLst>
                  <a:ext uri="{FF2B5EF4-FFF2-40B4-BE49-F238E27FC236}">
                    <a16:creationId xmlns:a16="http://schemas.microsoft.com/office/drawing/2014/main" id="{8EA04BB5-393A-45DD-A3B2-64D8B18B66B2}"/>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487642" y="1779083"/>
                <a:ext cx="362769" cy="120516"/>
              </a:xfrm>
              <a:prstGeom prst="rect">
                <a:avLst/>
              </a:prstGeom>
            </p:spPr>
          </p:pic>
          <p:pic>
            <p:nvPicPr>
              <p:cNvPr id="50" name="Picture 49">
                <a:extLst>
                  <a:ext uri="{FF2B5EF4-FFF2-40B4-BE49-F238E27FC236}">
                    <a16:creationId xmlns:a16="http://schemas.microsoft.com/office/drawing/2014/main" id="{9BE3E03C-7AE4-4745-BB80-3CC87BDE9497}"/>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4494617" y="1983982"/>
                <a:ext cx="359847" cy="133241"/>
              </a:xfrm>
              <a:prstGeom prst="rect">
                <a:avLst/>
              </a:prstGeom>
            </p:spPr>
          </p:pic>
          <p:sp>
            <p:nvSpPr>
              <p:cNvPr id="51" name="TextBox 50">
                <a:extLst>
                  <a:ext uri="{FF2B5EF4-FFF2-40B4-BE49-F238E27FC236}">
                    <a16:creationId xmlns:a16="http://schemas.microsoft.com/office/drawing/2014/main" id="{5ACC526A-4F67-45D5-B607-75A6E15D671C}"/>
                  </a:ext>
                </a:extLst>
              </p:cNvPr>
              <p:cNvSpPr txBox="1"/>
              <p:nvPr/>
            </p:nvSpPr>
            <p:spPr>
              <a:xfrm>
                <a:off x="4784318" y="1610855"/>
                <a:ext cx="1178332" cy="215444"/>
              </a:xfrm>
              <a:prstGeom prst="rect">
                <a:avLst/>
              </a:prstGeom>
              <a:noFill/>
            </p:spPr>
            <p:txBody>
              <a:bodyPr wrap="square" rtlCol="0">
                <a:spAutoFit/>
              </a:bodyPr>
              <a:lstStyle/>
              <a:p>
                <a:r>
                  <a:rPr lang="en-US" sz="800" dirty="0">
                    <a:highlight>
                      <a:srgbClr val="FFFFFF"/>
                    </a:highlight>
                    <a:latin typeface="Arial" panose="020B0604020202020204" pitchFamily="34" charset="0"/>
                    <a:cs typeface="Arial" panose="020B0604020202020204" pitchFamily="34" charset="0"/>
                  </a:rPr>
                  <a:t>Chondritic </a:t>
                </a:r>
                <a:r>
                  <a:rPr lang="en-US" sz="800" i="1" dirty="0">
                    <a:highlight>
                      <a:srgbClr val="FFFFFF"/>
                    </a:highlight>
                    <a:latin typeface="Arial" panose="020B0604020202020204" pitchFamily="34" charset="0"/>
                    <a:cs typeface="Arial" panose="020B0604020202020204" pitchFamily="34" charset="0"/>
                  </a:rPr>
                  <a:t>(2.7 g/cm</a:t>
                </a:r>
                <a:r>
                  <a:rPr lang="en-US" sz="800" i="1" baseline="30000" dirty="0">
                    <a:highlight>
                      <a:srgbClr val="FFFFFF"/>
                    </a:highlight>
                    <a:latin typeface="Arial" panose="020B0604020202020204" pitchFamily="34" charset="0"/>
                    <a:cs typeface="Arial" panose="020B0604020202020204" pitchFamily="34" charset="0"/>
                  </a:rPr>
                  <a:t>3</a:t>
                </a:r>
                <a:r>
                  <a:rPr lang="en-US" sz="800" i="1" dirty="0">
                    <a:highlight>
                      <a:srgbClr val="FFFFFF"/>
                    </a:highlight>
                    <a:latin typeface="Arial" panose="020B0604020202020204" pitchFamily="34" charset="0"/>
                    <a:cs typeface="Arial" panose="020B0604020202020204" pitchFamily="34" charset="0"/>
                  </a:rPr>
                  <a:t>)</a:t>
                </a:r>
                <a:endParaRPr lang="en-US" sz="800" dirty="0">
                  <a:highlight>
                    <a:srgbClr val="FFFFFF"/>
                  </a:highlight>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52003392-001B-4395-9F13-288AAC12D488}"/>
                  </a:ext>
                </a:extLst>
              </p:cNvPr>
              <p:cNvSpPr txBox="1"/>
              <p:nvPr/>
            </p:nvSpPr>
            <p:spPr>
              <a:xfrm>
                <a:off x="4790599" y="1843287"/>
                <a:ext cx="1198721" cy="215444"/>
              </a:xfrm>
              <a:prstGeom prst="rect">
                <a:avLst/>
              </a:prstGeom>
              <a:noFill/>
            </p:spPr>
            <p:txBody>
              <a:bodyPr wrap="square" rtlCol="0">
                <a:spAutoFit/>
              </a:bodyPr>
              <a:lstStyle/>
              <a:p>
                <a:r>
                  <a:rPr lang="en-US" sz="800" dirty="0">
                    <a:highlight>
                      <a:srgbClr val="FFFFFF"/>
                    </a:highlight>
                    <a:latin typeface="Arial" panose="020B0604020202020204" pitchFamily="34" charset="0"/>
                    <a:cs typeface="Arial" panose="020B0604020202020204" pitchFamily="34" charset="0"/>
                  </a:rPr>
                  <a:t>Stony-Iron </a:t>
                </a:r>
                <a:r>
                  <a:rPr lang="en-US" sz="800" i="1" dirty="0">
                    <a:highlight>
                      <a:srgbClr val="FFFFFF"/>
                    </a:highlight>
                    <a:latin typeface="Arial" panose="020B0604020202020204" pitchFamily="34" charset="0"/>
                    <a:cs typeface="Arial" panose="020B0604020202020204" pitchFamily="34" charset="0"/>
                  </a:rPr>
                  <a:t>(4.5 g/cm</a:t>
                </a:r>
                <a:r>
                  <a:rPr lang="en-US" sz="800" i="1" baseline="30000" dirty="0">
                    <a:highlight>
                      <a:srgbClr val="FFFFFF"/>
                    </a:highlight>
                    <a:latin typeface="Arial" panose="020B0604020202020204" pitchFamily="34" charset="0"/>
                    <a:cs typeface="Arial" panose="020B0604020202020204" pitchFamily="34" charset="0"/>
                  </a:rPr>
                  <a:t>3</a:t>
                </a:r>
                <a:r>
                  <a:rPr lang="en-US" sz="800" i="1" dirty="0">
                    <a:highlight>
                      <a:srgbClr val="FFFFFF"/>
                    </a:highlight>
                    <a:latin typeface="Arial" panose="020B0604020202020204" pitchFamily="34" charset="0"/>
                    <a:cs typeface="Arial" panose="020B0604020202020204" pitchFamily="34" charset="0"/>
                  </a:rPr>
                  <a:t>)</a:t>
                </a:r>
                <a:endParaRPr lang="en-US" sz="800" dirty="0">
                  <a:highlight>
                    <a:srgbClr val="FFFFFF"/>
                  </a:highlight>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0A30B041-0E6A-4168-ADCB-7D2CB5745862}"/>
                  </a:ext>
                </a:extLst>
              </p:cNvPr>
              <p:cNvSpPr txBox="1"/>
              <p:nvPr/>
            </p:nvSpPr>
            <p:spPr>
              <a:xfrm>
                <a:off x="4794812" y="1950181"/>
                <a:ext cx="1046761" cy="215444"/>
              </a:xfrm>
              <a:prstGeom prst="rect">
                <a:avLst/>
              </a:prstGeom>
              <a:noFill/>
            </p:spPr>
            <p:txBody>
              <a:bodyPr wrap="square" rtlCol="0">
                <a:spAutoFit/>
              </a:bodyPr>
              <a:lstStyle/>
              <a:p>
                <a:r>
                  <a:rPr lang="en-US" sz="800" dirty="0">
                    <a:highlight>
                      <a:srgbClr val="FFFFFF"/>
                    </a:highlight>
                    <a:latin typeface="Arial" panose="020B0604020202020204" pitchFamily="34" charset="0"/>
                    <a:cs typeface="Arial" panose="020B0604020202020204" pitchFamily="34" charset="0"/>
                  </a:rPr>
                  <a:t>Iron </a:t>
                </a:r>
                <a:r>
                  <a:rPr lang="en-US" sz="800" i="1" dirty="0">
                    <a:highlight>
                      <a:srgbClr val="FFFFFF"/>
                    </a:highlight>
                    <a:latin typeface="Arial" panose="020B0604020202020204" pitchFamily="34" charset="0"/>
                    <a:cs typeface="Arial" panose="020B0604020202020204" pitchFamily="34" charset="0"/>
                  </a:rPr>
                  <a:t>(7.8 g/cm</a:t>
                </a:r>
                <a:r>
                  <a:rPr lang="en-US" sz="800" i="1" baseline="30000" dirty="0">
                    <a:highlight>
                      <a:srgbClr val="FFFFFF"/>
                    </a:highlight>
                    <a:latin typeface="Arial" panose="020B0604020202020204" pitchFamily="34" charset="0"/>
                    <a:cs typeface="Arial" panose="020B0604020202020204" pitchFamily="34" charset="0"/>
                  </a:rPr>
                  <a:t>3</a:t>
                </a:r>
                <a:r>
                  <a:rPr lang="en-US" sz="800" i="1" dirty="0">
                    <a:highlight>
                      <a:srgbClr val="FFFFFF"/>
                    </a:highlight>
                    <a:latin typeface="Arial" panose="020B0604020202020204" pitchFamily="34" charset="0"/>
                    <a:cs typeface="Arial" panose="020B0604020202020204" pitchFamily="34" charset="0"/>
                  </a:rPr>
                  <a:t>)</a:t>
                </a:r>
              </a:p>
            </p:txBody>
          </p:sp>
        </p:grpSp>
        <p:sp>
          <p:nvSpPr>
            <p:cNvPr id="44" name="TextBox 43">
              <a:extLst>
                <a:ext uri="{FF2B5EF4-FFF2-40B4-BE49-F238E27FC236}">
                  <a16:creationId xmlns:a16="http://schemas.microsoft.com/office/drawing/2014/main" id="{FEC55975-C044-439B-AF5E-709E43F515E5}"/>
                </a:ext>
              </a:extLst>
            </p:cNvPr>
            <p:cNvSpPr txBox="1"/>
            <p:nvPr/>
          </p:nvSpPr>
          <p:spPr>
            <a:xfrm>
              <a:off x="3500738" y="12781805"/>
              <a:ext cx="2900867" cy="861776"/>
            </a:xfrm>
            <a:prstGeom prst="rect">
              <a:avLst/>
            </a:prstGeom>
            <a:noFill/>
          </p:spPr>
          <p:txBody>
            <a:bodyPr wrap="square" rtlCol="0">
              <a:spAutoFit/>
            </a:bodyPr>
            <a:lstStyle/>
            <a:p>
              <a:r>
                <a:rPr lang="en-US" sz="800" b="1" dirty="0">
                  <a:highlight>
                    <a:srgbClr val="FFFFFF"/>
                  </a:highlight>
                  <a:latin typeface="Arial" panose="020B0604020202020204" pitchFamily="34" charset="0"/>
                  <a:cs typeface="Arial" panose="020B0604020202020204" pitchFamily="34" charset="0"/>
                </a:rPr>
                <a:t>Density</a:t>
              </a:r>
            </a:p>
          </p:txBody>
        </p:sp>
      </p:grpSp>
      <p:pic>
        <p:nvPicPr>
          <p:cNvPr id="60" name="Picture 59"/>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Effect>
                      <a14:saturation sat="0"/>
                    </a14:imgEffect>
                  </a14:imgLayer>
                </a14:imgProps>
              </a:ext>
              <a:ext uri="{28A0092B-C50C-407E-A947-70E740481C1C}">
                <a14:useLocalDpi xmlns:a14="http://schemas.microsoft.com/office/drawing/2010/main" val="0"/>
              </a:ext>
            </a:extLst>
          </a:blip>
          <a:srcRect l="11218" t="5154" r="85815" b="87602"/>
          <a:stretch/>
        </p:blipFill>
        <p:spPr>
          <a:xfrm>
            <a:off x="1087232" y="1991232"/>
            <a:ext cx="199104" cy="457200"/>
          </a:xfrm>
          <a:prstGeom prst="rect">
            <a:avLst/>
          </a:prstGeom>
        </p:spPr>
      </p:pic>
      <p:sp>
        <p:nvSpPr>
          <p:cNvPr id="61" name="TextBox 60">
            <a:extLst>
              <a:ext uri="{FF2B5EF4-FFF2-40B4-BE49-F238E27FC236}">
                <a16:creationId xmlns:a16="http://schemas.microsoft.com/office/drawing/2014/main" id="{FEC55975-C044-439B-AF5E-709E43F515E5}"/>
              </a:ext>
            </a:extLst>
          </p:cNvPr>
          <p:cNvSpPr txBox="1"/>
          <p:nvPr/>
        </p:nvSpPr>
        <p:spPr>
          <a:xfrm>
            <a:off x="1025333" y="1750600"/>
            <a:ext cx="1120374" cy="215444"/>
          </a:xfrm>
          <a:prstGeom prst="rect">
            <a:avLst/>
          </a:prstGeom>
          <a:noFill/>
        </p:spPr>
        <p:txBody>
          <a:bodyPr wrap="square" rtlCol="0">
            <a:spAutoFit/>
          </a:bodyPr>
          <a:lstStyle/>
          <a:p>
            <a:r>
              <a:rPr lang="en-US" sz="800" b="1" dirty="0">
                <a:highlight>
                  <a:srgbClr val="FFFFFF"/>
                </a:highlight>
                <a:latin typeface="Arial" panose="020B0604020202020204" pitchFamily="34" charset="0"/>
                <a:cs typeface="Arial" panose="020B0604020202020204" pitchFamily="34" charset="0"/>
              </a:rPr>
              <a:t>Planetary Target</a:t>
            </a:r>
            <a:endParaRPr lang="en-US" sz="800" b="1" dirty="0">
              <a:highlight>
                <a:srgbClr val="FFFFFF"/>
              </a:highlight>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5ACC526A-4F67-45D5-B607-75A6E15D671C}"/>
              </a:ext>
            </a:extLst>
          </p:cNvPr>
          <p:cNvSpPr txBox="1"/>
          <p:nvPr/>
        </p:nvSpPr>
        <p:spPr>
          <a:xfrm>
            <a:off x="1228799" y="1949409"/>
            <a:ext cx="1178332" cy="215444"/>
          </a:xfrm>
          <a:prstGeom prst="rect">
            <a:avLst/>
          </a:prstGeom>
          <a:noFill/>
        </p:spPr>
        <p:txBody>
          <a:bodyPr wrap="square" rtlCol="0">
            <a:spAutoFit/>
          </a:bodyPr>
          <a:lstStyle/>
          <a:p>
            <a:r>
              <a:rPr lang="en-US" sz="800" dirty="0">
                <a:highlight>
                  <a:srgbClr val="FFFFFF"/>
                </a:highlight>
                <a:latin typeface="Arial" panose="020B0604020202020204" pitchFamily="34" charset="0"/>
                <a:cs typeface="Arial" panose="020B0604020202020204" pitchFamily="34" charset="0"/>
              </a:rPr>
              <a:t>Mars</a:t>
            </a:r>
            <a:endParaRPr lang="en-US" sz="800" dirty="0">
              <a:highlight>
                <a:srgbClr val="FFFFFF"/>
              </a:highlight>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5ACC526A-4F67-45D5-B607-75A6E15D671C}"/>
              </a:ext>
            </a:extLst>
          </p:cNvPr>
          <p:cNvSpPr txBox="1"/>
          <p:nvPr/>
        </p:nvSpPr>
        <p:spPr>
          <a:xfrm>
            <a:off x="1228799" y="2112606"/>
            <a:ext cx="1178332" cy="215444"/>
          </a:xfrm>
          <a:prstGeom prst="rect">
            <a:avLst/>
          </a:prstGeom>
          <a:noFill/>
        </p:spPr>
        <p:txBody>
          <a:bodyPr wrap="square" rtlCol="0">
            <a:spAutoFit/>
          </a:bodyPr>
          <a:lstStyle/>
          <a:p>
            <a:r>
              <a:rPr lang="en-US" sz="800" dirty="0">
                <a:highlight>
                  <a:srgbClr val="FFFFFF"/>
                </a:highlight>
                <a:latin typeface="Arial" panose="020B0604020202020204" pitchFamily="34" charset="0"/>
                <a:cs typeface="Arial" panose="020B0604020202020204" pitchFamily="34" charset="0"/>
              </a:rPr>
              <a:t>Earth</a:t>
            </a:r>
            <a:endParaRPr lang="en-US" sz="800" dirty="0">
              <a:highlight>
                <a:srgbClr val="FFFFFF"/>
              </a:highlight>
              <a:latin typeface="Arial" panose="020B0604020202020204" pitchFamily="34" charset="0"/>
              <a:cs typeface="Arial" panose="020B0604020202020204" pitchFamily="34" charset="0"/>
            </a:endParaRPr>
          </a:p>
        </p:txBody>
      </p:sp>
      <p:sp>
        <p:nvSpPr>
          <p:cNvPr id="64" name="TextBox 63">
            <a:extLst>
              <a:ext uri="{FF2B5EF4-FFF2-40B4-BE49-F238E27FC236}">
                <a16:creationId xmlns:a16="http://schemas.microsoft.com/office/drawing/2014/main" id="{5ACC526A-4F67-45D5-B607-75A6E15D671C}"/>
              </a:ext>
            </a:extLst>
          </p:cNvPr>
          <p:cNvSpPr txBox="1"/>
          <p:nvPr/>
        </p:nvSpPr>
        <p:spPr>
          <a:xfrm>
            <a:off x="1228985" y="2290717"/>
            <a:ext cx="1178332" cy="215444"/>
          </a:xfrm>
          <a:prstGeom prst="rect">
            <a:avLst/>
          </a:prstGeom>
          <a:noFill/>
        </p:spPr>
        <p:txBody>
          <a:bodyPr wrap="square" rtlCol="0">
            <a:spAutoFit/>
          </a:bodyPr>
          <a:lstStyle/>
          <a:p>
            <a:r>
              <a:rPr lang="en-US" sz="800" dirty="0">
                <a:highlight>
                  <a:srgbClr val="FFFFFF"/>
                </a:highlight>
                <a:latin typeface="Arial" panose="020B0604020202020204" pitchFamily="34" charset="0"/>
                <a:cs typeface="Arial" panose="020B0604020202020204" pitchFamily="34" charset="0"/>
              </a:rPr>
              <a:t>Venus</a:t>
            </a:r>
            <a:endParaRPr lang="en-US" sz="800" dirty="0">
              <a:highlight>
                <a:srgbClr val="FFFFFF"/>
              </a:highlight>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FEC55975-C044-439B-AF5E-709E43F515E5}"/>
              </a:ext>
            </a:extLst>
          </p:cNvPr>
          <p:cNvSpPr txBox="1"/>
          <p:nvPr/>
        </p:nvSpPr>
        <p:spPr>
          <a:xfrm>
            <a:off x="1046098" y="3264605"/>
            <a:ext cx="1487991" cy="215444"/>
          </a:xfrm>
          <a:prstGeom prst="rect">
            <a:avLst/>
          </a:prstGeom>
          <a:noFill/>
        </p:spPr>
        <p:txBody>
          <a:bodyPr wrap="square" rtlCol="0">
            <a:spAutoFit/>
          </a:bodyPr>
          <a:lstStyle/>
          <a:p>
            <a:r>
              <a:rPr lang="en-US" sz="800" b="1" dirty="0">
                <a:highlight>
                  <a:srgbClr val="FFFFFF"/>
                </a:highlight>
                <a:latin typeface="Arial" panose="020B0604020202020204" pitchFamily="34" charset="0"/>
                <a:cs typeface="Arial" panose="020B0604020202020204" pitchFamily="34" charset="0"/>
              </a:rPr>
              <a:t>Theoretical Projectiles</a:t>
            </a:r>
            <a:endParaRPr lang="en-US" sz="800" b="1" dirty="0">
              <a:highlight>
                <a:srgbClr val="FFFFFF"/>
              </a:highlight>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833878A0-709B-49A5-B861-81A2D15AF9BE}"/>
              </a:ext>
            </a:extLst>
          </p:cNvPr>
          <p:cNvSpPr txBox="1"/>
          <p:nvPr/>
        </p:nvSpPr>
        <p:spPr>
          <a:xfrm>
            <a:off x="1068096" y="3432064"/>
            <a:ext cx="1321097" cy="461665"/>
          </a:xfrm>
          <a:prstGeom prst="rect">
            <a:avLst/>
          </a:prstGeom>
          <a:noFill/>
        </p:spPr>
        <p:txBody>
          <a:bodyPr wrap="square">
            <a:spAutoFit/>
          </a:bodyPr>
          <a:lstStyle/>
          <a:p>
            <a:pPr defTabSz="144718"/>
            <a:r>
              <a:rPr lang="en-US" sz="800" dirty="0">
                <a:latin typeface="Arial" panose="020B0604020202020204" pitchFamily="34" charset="0"/>
                <a:cs typeface="Arial" panose="020B0604020202020204" pitchFamily="34" charset="0"/>
              </a:rPr>
              <a:t>Vi </a:t>
            </a:r>
            <a:r>
              <a:rPr lang="en-US" sz="800"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20 km/s </a:t>
            </a:r>
            <a:endParaRPr lang="en-US" sz="800" dirty="0">
              <a:latin typeface="Arial" panose="020B0604020202020204" pitchFamily="34" charset="0"/>
              <a:cs typeface="Arial" panose="020B0604020202020204" pitchFamily="34" charset="0"/>
            </a:endParaRPr>
          </a:p>
          <a:p>
            <a:pPr defTabSz="363314"/>
            <a:r>
              <a:rPr lang="el-GR" sz="800" dirty="0">
                <a:latin typeface="Arial" panose="020B0604020202020204" pitchFamily="34" charset="0"/>
                <a:cs typeface="Arial" panose="020B0604020202020204" pitchFamily="34" charset="0"/>
              </a:rPr>
              <a:t>Θ</a:t>
            </a:r>
            <a:r>
              <a:rPr lang="en-US" sz="800" baseline="-25000" dirty="0" err="1">
                <a:latin typeface="Arial" panose="020B0604020202020204" pitchFamily="34" charset="0"/>
                <a:cs typeface="Arial" panose="020B0604020202020204" pitchFamily="34" charset="0"/>
              </a:rPr>
              <a:t>i</a:t>
            </a:r>
            <a:r>
              <a:rPr lang="en-US" sz="800"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 </a:t>
            </a:r>
            <a:r>
              <a:rPr lang="en-US" sz="800" dirty="0">
                <a:latin typeface="Arial" panose="020B0604020202020204" pitchFamily="34" charset="0"/>
                <a:cs typeface="Arial" panose="020B0604020202020204" pitchFamily="34" charset="0"/>
              </a:rPr>
              <a:t>45 </a:t>
            </a:r>
            <a:r>
              <a:rPr lang="en-US" sz="800" dirty="0">
                <a:latin typeface="Arial" panose="020B0604020202020204" pitchFamily="34" charset="0"/>
                <a:cs typeface="Arial" panose="020B0604020202020204" pitchFamily="34" charset="0"/>
              </a:rPr>
              <a:t>°</a:t>
            </a:r>
          </a:p>
          <a:p>
            <a:pPr defTabSz="363314"/>
            <a:r>
              <a:rPr lang="en-US" sz="800" dirty="0">
                <a:latin typeface="Arial" panose="020B0604020202020204" pitchFamily="34" charset="0"/>
                <a:cs typeface="Arial" panose="020B0604020202020204" pitchFamily="34" charset="0"/>
              </a:rPr>
              <a:t>D</a:t>
            </a:r>
            <a:r>
              <a:rPr lang="en-US" sz="800" baseline="-25000" dirty="0">
                <a:latin typeface="Arial" panose="020B0604020202020204" pitchFamily="34" charset="0"/>
                <a:cs typeface="Arial" panose="020B0604020202020204" pitchFamily="34" charset="0"/>
              </a:rPr>
              <a:t>i </a:t>
            </a:r>
            <a:r>
              <a:rPr lang="en-US" sz="800" dirty="0">
                <a:latin typeface="Arial" panose="020B0604020202020204" pitchFamily="34" charset="0"/>
                <a:cs typeface="Arial" panose="020B0604020202020204" pitchFamily="34" charset="0"/>
              </a:rPr>
              <a:t>= 1 m – 100 km</a:t>
            </a:r>
          </a:p>
        </p:txBody>
      </p:sp>
      <p:pic>
        <p:nvPicPr>
          <p:cNvPr id="75" name="Picture 6" descr="Venus: Facts - NASA Science"/>
          <p:cNvPicPr>
            <a:picLocks noChangeAspect="1" noChangeArrowheads="1"/>
          </p:cNvPicPr>
          <p:nvPr/>
        </p:nvPicPr>
        <p:blipFill rotWithShape="1">
          <a:blip r:embed="rId10" cstate="hqprint">
            <a:extLst>
              <a:ext uri="{28A0092B-C50C-407E-A947-70E740481C1C}">
                <a14:useLocalDpi xmlns:a14="http://schemas.microsoft.com/office/drawing/2010/main" val="0"/>
              </a:ext>
            </a:extLst>
          </a:blip>
          <a:srcRect l="2662" t="3486" r="2580" b="3510"/>
          <a:stretch/>
        </p:blipFill>
        <p:spPr bwMode="auto">
          <a:xfrm>
            <a:off x="5304875" y="4465150"/>
            <a:ext cx="925732" cy="908588"/>
          </a:xfrm>
          <a:prstGeom prst="ellipse">
            <a:avLst/>
          </a:prstGeom>
          <a:noFill/>
          <a:extLst>
            <a:ext uri="{909E8E84-426E-40DD-AFC4-6F175D3DCCD1}">
              <a14:hiddenFill xmlns:a14="http://schemas.microsoft.com/office/drawing/2010/main">
                <a:solidFill>
                  <a:srgbClr val="FFFFFF"/>
                </a:solidFill>
              </a14:hiddenFill>
            </a:ext>
          </a:extLst>
        </p:spPr>
      </p:pic>
      <p:pic>
        <p:nvPicPr>
          <p:cNvPr id="76" name="Picture 8" descr="Earth - NASA Science"/>
          <p:cNvPicPr>
            <a:picLocks noChangeAspect="1" noChangeArrowheads="1"/>
          </p:cNvPicPr>
          <p:nvPr/>
        </p:nvPicPr>
        <p:blipFill rotWithShape="1">
          <a:blip r:embed="rId11" cstate="hqprint">
            <a:extLst>
              <a:ext uri="{28A0092B-C50C-407E-A947-70E740481C1C}">
                <a14:useLocalDpi xmlns:a14="http://schemas.microsoft.com/office/drawing/2010/main" val="0"/>
              </a:ext>
            </a:extLst>
          </a:blip>
          <a:srcRect l="22698" t="2114" r="22870" b="2621"/>
          <a:stretch/>
        </p:blipFill>
        <p:spPr bwMode="auto">
          <a:xfrm>
            <a:off x="3926078" y="6066550"/>
            <a:ext cx="951271" cy="936523"/>
          </a:xfrm>
          <a:prstGeom prst="ellipse">
            <a:avLst/>
          </a:prstGeom>
          <a:noFill/>
          <a:extLst>
            <a:ext uri="{909E8E84-426E-40DD-AFC4-6F175D3DCCD1}">
              <a14:hiddenFill xmlns:a14="http://schemas.microsoft.com/office/drawing/2010/main">
                <a:solidFill>
                  <a:srgbClr val="FFFFFF"/>
                </a:solidFill>
              </a14:hiddenFill>
            </a:ext>
          </a:extLst>
        </p:spPr>
      </p:pic>
      <p:grpSp>
        <p:nvGrpSpPr>
          <p:cNvPr id="77" name="Group 76"/>
          <p:cNvGrpSpPr/>
          <p:nvPr/>
        </p:nvGrpSpPr>
        <p:grpSpPr>
          <a:xfrm>
            <a:off x="1474792" y="5424995"/>
            <a:ext cx="634181" cy="641555"/>
            <a:chOff x="7256206" y="31030606"/>
            <a:chExt cx="2536723" cy="2566219"/>
          </a:xfrm>
        </p:grpSpPr>
        <p:sp>
          <p:nvSpPr>
            <p:cNvPr id="78" name="Oval 77"/>
            <p:cNvSpPr/>
            <p:nvPr/>
          </p:nvSpPr>
          <p:spPr>
            <a:xfrm>
              <a:off x="7256206" y="31030606"/>
              <a:ext cx="2536723" cy="25662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2860" tIns="11430" rIns="22860" bIns="11430" numCol="1" spcCol="0" rtlCol="0" fromWordArt="0" anchor="ctr" anchorCtr="0" forceAA="0" compatLnSpc="1">
              <a:prstTxWarp prst="textNoShape">
                <a:avLst/>
              </a:prstTxWarp>
              <a:noAutofit/>
            </a:bodyPr>
            <a:lstStyle/>
            <a:p>
              <a:pPr algn="ctr"/>
              <a:endParaRPr lang="en-US" sz="800"/>
            </a:p>
          </p:txBody>
        </p:sp>
        <p:pic>
          <p:nvPicPr>
            <p:cNvPr id="79" name="Picture 4" descr="The bright red-orange surface of Mars as seen from space."/>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7301689" y="31089399"/>
              <a:ext cx="2432246" cy="2432246"/>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065276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323130-6F52-4C6D-869A-D885B34C2F8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 b="-1548"/>
          <a:stretch/>
        </p:blipFill>
        <p:spPr>
          <a:xfrm>
            <a:off x="209017" y="730607"/>
            <a:ext cx="7184571" cy="2988869"/>
          </a:xfrm>
          <a:prstGeom prst="rect">
            <a:avLst/>
          </a:prstGeom>
        </p:spPr>
      </p:pic>
      <p:pic>
        <p:nvPicPr>
          <p:cNvPr id="4" name="Picture 3">
            <a:extLst>
              <a:ext uri="{FF2B5EF4-FFF2-40B4-BE49-F238E27FC236}">
                <a16:creationId xmlns:a16="http://schemas.microsoft.com/office/drawing/2014/main" id="{71A44583-E1CB-4E50-860A-D025F2FCD324}"/>
              </a:ext>
            </a:extLst>
          </p:cNvPr>
          <p:cNvPicPr>
            <a:picLocks noChangeAspect="1"/>
          </p:cNvPicPr>
          <p:nvPr/>
        </p:nvPicPr>
        <p:blipFill>
          <a:blip r:embed="rId4"/>
          <a:stretch>
            <a:fillRect/>
          </a:stretch>
        </p:blipFill>
        <p:spPr>
          <a:xfrm>
            <a:off x="5167830" y="4015730"/>
            <a:ext cx="2360940" cy="1655792"/>
          </a:xfrm>
          <a:prstGeom prst="rect">
            <a:avLst/>
          </a:prstGeom>
        </p:spPr>
      </p:pic>
      <p:pic>
        <p:nvPicPr>
          <p:cNvPr id="8" name="Picture 7">
            <a:extLst>
              <a:ext uri="{FF2B5EF4-FFF2-40B4-BE49-F238E27FC236}">
                <a16:creationId xmlns:a16="http://schemas.microsoft.com/office/drawing/2014/main" id="{31C558FF-6467-43AF-9673-10FFAB048FF6}"/>
              </a:ext>
            </a:extLst>
          </p:cNvPr>
          <p:cNvPicPr>
            <a:picLocks noChangeAspect="1"/>
          </p:cNvPicPr>
          <p:nvPr/>
        </p:nvPicPr>
        <p:blipFill>
          <a:blip r:embed="rId5"/>
          <a:stretch>
            <a:fillRect/>
          </a:stretch>
        </p:blipFill>
        <p:spPr>
          <a:xfrm>
            <a:off x="2707543" y="4015730"/>
            <a:ext cx="2357315" cy="1655794"/>
          </a:xfrm>
          <a:prstGeom prst="rect">
            <a:avLst/>
          </a:prstGeom>
        </p:spPr>
      </p:pic>
      <p:sp>
        <p:nvSpPr>
          <p:cNvPr id="9" name="TextBox 8">
            <a:extLst>
              <a:ext uri="{FF2B5EF4-FFF2-40B4-BE49-F238E27FC236}">
                <a16:creationId xmlns:a16="http://schemas.microsoft.com/office/drawing/2014/main" id="{3AB4D7D8-1E79-45D4-B29F-1737FA384B15}"/>
              </a:ext>
            </a:extLst>
          </p:cNvPr>
          <p:cNvSpPr txBox="1"/>
          <p:nvPr/>
        </p:nvSpPr>
        <p:spPr>
          <a:xfrm rot="16200000">
            <a:off x="7071861" y="2871090"/>
            <a:ext cx="794624"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Mars</a:t>
            </a:r>
          </a:p>
        </p:txBody>
      </p:sp>
      <p:sp>
        <p:nvSpPr>
          <p:cNvPr id="10" name="TextBox 9">
            <a:extLst>
              <a:ext uri="{FF2B5EF4-FFF2-40B4-BE49-F238E27FC236}">
                <a16:creationId xmlns:a16="http://schemas.microsoft.com/office/drawing/2014/main" id="{64D5CB05-82E3-4131-9662-17DD525A9A11}"/>
              </a:ext>
            </a:extLst>
          </p:cNvPr>
          <p:cNvSpPr txBox="1"/>
          <p:nvPr/>
        </p:nvSpPr>
        <p:spPr>
          <a:xfrm rot="16200000">
            <a:off x="7066055" y="2125131"/>
            <a:ext cx="794624"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Earth</a:t>
            </a:r>
          </a:p>
        </p:txBody>
      </p:sp>
      <p:sp>
        <p:nvSpPr>
          <p:cNvPr id="11" name="TextBox 10">
            <a:extLst>
              <a:ext uri="{FF2B5EF4-FFF2-40B4-BE49-F238E27FC236}">
                <a16:creationId xmlns:a16="http://schemas.microsoft.com/office/drawing/2014/main" id="{81767A75-098D-4F06-B674-EFCE2F26201E}"/>
              </a:ext>
            </a:extLst>
          </p:cNvPr>
          <p:cNvSpPr txBox="1"/>
          <p:nvPr/>
        </p:nvSpPr>
        <p:spPr>
          <a:xfrm rot="16200000">
            <a:off x="7066055" y="1313751"/>
            <a:ext cx="794624"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Venus</a:t>
            </a:r>
          </a:p>
        </p:txBody>
      </p:sp>
      <p:cxnSp>
        <p:nvCxnSpPr>
          <p:cNvPr id="12" name="Straight Connector 11">
            <a:extLst>
              <a:ext uri="{FF2B5EF4-FFF2-40B4-BE49-F238E27FC236}">
                <a16:creationId xmlns:a16="http://schemas.microsoft.com/office/drawing/2014/main" id="{C9865DAB-FF99-4720-A646-493BF5856B66}"/>
              </a:ext>
            </a:extLst>
          </p:cNvPr>
          <p:cNvCxnSpPr>
            <a:cxnSpLocks/>
          </p:cNvCxnSpPr>
          <p:nvPr/>
        </p:nvCxnSpPr>
        <p:spPr>
          <a:xfrm>
            <a:off x="7150100" y="2564734"/>
            <a:ext cx="45720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D90E73E4-4E3C-4308-B1BD-A293D5B001D9}"/>
              </a:ext>
            </a:extLst>
          </p:cNvPr>
          <p:cNvCxnSpPr>
            <a:cxnSpLocks/>
          </p:cNvCxnSpPr>
          <p:nvPr/>
        </p:nvCxnSpPr>
        <p:spPr>
          <a:xfrm>
            <a:off x="7150100" y="1783684"/>
            <a:ext cx="406400"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pic>
        <p:nvPicPr>
          <p:cNvPr id="6" name="Picture 5">
            <a:extLst>
              <a:ext uri="{FF2B5EF4-FFF2-40B4-BE49-F238E27FC236}">
                <a16:creationId xmlns:a16="http://schemas.microsoft.com/office/drawing/2014/main" id="{C0DC10D7-E998-4EF5-A2CD-729DF846D881}"/>
              </a:ext>
            </a:extLst>
          </p:cNvPr>
          <p:cNvPicPr>
            <a:picLocks noChangeAspect="1"/>
          </p:cNvPicPr>
          <p:nvPr/>
        </p:nvPicPr>
        <p:blipFill>
          <a:blip r:embed="rId6"/>
          <a:stretch>
            <a:fillRect/>
          </a:stretch>
        </p:blipFill>
        <p:spPr>
          <a:xfrm>
            <a:off x="209016" y="3982545"/>
            <a:ext cx="2357315" cy="1688977"/>
          </a:xfrm>
          <a:prstGeom prst="rect">
            <a:avLst/>
          </a:prstGeom>
        </p:spPr>
      </p:pic>
      <p:sp>
        <p:nvSpPr>
          <p:cNvPr id="31" name="TextBox 30">
            <a:extLst>
              <a:ext uri="{FF2B5EF4-FFF2-40B4-BE49-F238E27FC236}">
                <a16:creationId xmlns:a16="http://schemas.microsoft.com/office/drawing/2014/main" id="{0B87F5D7-AC9F-4FFE-946A-BCB6DBB30885}"/>
              </a:ext>
            </a:extLst>
          </p:cNvPr>
          <p:cNvSpPr txBox="1"/>
          <p:nvPr/>
        </p:nvSpPr>
        <p:spPr>
          <a:xfrm>
            <a:off x="767707" y="581830"/>
            <a:ext cx="1374869" cy="215444"/>
          </a:xfrm>
          <a:prstGeom prst="rect">
            <a:avLst/>
          </a:prstGeom>
          <a:solidFill>
            <a:schemeClr val="bg1"/>
          </a:solidFill>
        </p:spPr>
        <p:txBody>
          <a:bodyPr wrap="square" rtlCol="0">
            <a:spAutoFit/>
          </a:bodyPr>
          <a:lstStyle/>
          <a:p>
            <a:r>
              <a:rPr lang="en-US" sz="800" b="1" dirty="0">
                <a:highlight>
                  <a:srgbClr val="FFFFFF"/>
                </a:highlight>
                <a:latin typeface="Arial" panose="020B0604020202020204" pitchFamily="34" charset="0"/>
                <a:cs typeface="Arial" panose="020B0604020202020204" pitchFamily="34" charset="0"/>
              </a:rPr>
              <a:t>A. Diameter</a:t>
            </a:r>
          </a:p>
        </p:txBody>
      </p:sp>
      <p:sp>
        <p:nvSpPr>
          <p:cNvPr id="32" name="TextBox 31">
            <a:extLst>
              <a:ext uri="{FF2B5EF4-FFF2-40B4-BE49-F238E27FC236}">
                <a16:creationId xmlns:a16="http://schemas.microsoft.com/office/drawing/2014/main" id="{C29B8F6E-D7AC-4A60-BD32-9096193F2710}"/>
              </a:ext>
            </a:extLst>
          </p:cNvPr>
          <p:cNvSpPr txBox="1"/>
          <p:nvPr/>
        </p:nvSpPr>
        <p:spPr>
          <a:xfrm>
            <a:off x="1957059" y="309734"/>
            <a:ext cx="4037896" cy="246221"/>
          </a:xfrm>
          <a:prstGeom prst="rect">
            <a:avLst/>
          </a:prstGeom>
          <a:noFill/>
        </p:spPr>
        <p:txBody>
          <a:bodyPr wrap="square" rtlCol="0">
            <a:spAutoFit/>
          </a:bodyPr>
          <a:lstStyle/>
          <a:p>
            <a:pPr algn="ctr"/>
            <a:r>
              <a:rPr lang="en-US" sz="1000" b="1" dirty="0">
                <a:highlight>
                  <a:srgbClr val="FFFFFF"/>
                </a:highlight>
                <a:latin typeface="Arial" panose="020B0604020202020204" pitchFamily="34" charset="0"/>
                <a:cs typeface="Arial" panose="020B0604020202020204" pitchFamily="34" charset="0"/>
              </a:rPr>
              <a:t>Initial Characteristics of Theoretical Impactors</a:t>
            </a:r>
          </a:p>
        </p:txBody>
      </p:sp>
      <p:sp>
        <p:nvSpPr>
          <p:cNvPr id="33" name="TextBox 32">
            <a:extLst>
              <a:ext uri="{FF2B5EF4-FFF2-40B4-BE49-F238E27FC236}">
                <a16:creationId xmlns:a16="http://schemas.microsoft.com/office/drawing/2014/main" id="{B6753096-6489-4C54-AC38-3D8C63BC53F2}"/>
              </a:ext>
            </a:extLst>
          </p:cNvPr>
          <p:cNvSpPr txBox="1"/>
          <p:nvPr/>
        </p:nvSpPr>
        <p:spPr>
          <a:xfrm>
            <a:off x="520119" y="3977071"/>
            <a:ext cx="1374869" cy="215444"/>
          </a:xfrm>
          <a:prstGeom prst="rect">
            <a:avLst/>
          </a:prstGeom>
          <a:solidFill>
            <a:schemeClr val="bg1"/>
          </a:solidFill>
        </p:spPr>
        <p:txBody>
          <a:bodyPr wrap="square" rtlCol="0">
            <a:spAutoFit/>
          </a:bodyPr>
          <a:lstStyle/>
          <a:p>
            <a:r>
              <a:rPr lang="en-US" sz="800" b="1" dirty="0">
                <a:highlight>
                  <a:srgbClr val="FFFFFF"/>
                </a:highlight>
                <a:latin typeface="Arial" panose="020B0604020202020204" pitchFamily="34" charset="0"/>
                <a:cs typeface="Arial" panose="020B0604020202020204" pitchFamily="34" charset="0"/>
              </a:rPr>
              <a:t>B. Velocity</a:t>
            </a:r>
          </a:p>
        </p:txBody>
      </p:sp>
      <p:sp>
        <p:nvSpPr>
          <p:cNvPr id="34" name="TextBox 33">
            <a:extLst>
              <a:ext uri="{FF2B5EF4-FFF2-40B4-BE49-F238E27FC236}">
                <a16:creationId xmlns:a16="http://schemas.microsoft.com/office/drawing/2014/main" id="{514E8CD1-6269-4322-8F2D-AD4AEB710CDE}"/>
              </a:ext>
            </a:extLst>
          </p:cNvPr>
          <p:cNvSpPr txBox="1"/>
          <p:nvPr/>
        </p:nvSpPr>
        <p:spPr>
          <a:xfrm>
            <a:off x="3040233" y="3990520"/>
            <a:ext cx="1512456" cy="215444"/>
          </a:xfrm>
          <a:prstGeom prst="rect">
            <a:avLst/>
          </a:prstGeom>
          <a:solidFill>
            <a:schemeClr val="bg1"/>
          </a:solidFill>
        </p:spPr>
        <p:txBody>
          <a:bodyPr wrap="square" rtlCol="0">
            <a:spAutoFit/>
          </a:bodyPr>
          <a:lstStyle/>
          <a:p>
            <a:r>
              <a:rPr lang="en-US" sz="800" b="1" dirty="0">
                <a:highlight>
                  <a:srgbClr val="FFFFFF"/>
                </a:highlight>
                <a:latin typeface="Arial" panose="020B0604020202020204" pitchFamily="34" charset="0"/>
                <a:cs typeface="Arial" panose="020B0604020202020204" pitchFamily="34" charset="0"/>
              </a:rPr>
              <a:t>C. Angle of Trajectory</a:t>
            </a:r>
          </a:p>
        </p:txBody>
      </p:sp>
      <p:sp>
        <p:nvSpPr>
          <p:cNvPr id="35" name="TextBox 34">
            <a:extLst>
              <a:ext uri="{FF2B5EF4-FFF2-40B4-BE49-F238E27FC236}">
                <a16:creationId xmlns:a16="http://schemas.microsoft.com/office/drawing/2014/main" id="{727A3C33-8E48-4D7D-9619-41F2FB140C40}"/>
              </a:ext>
            </a:extLst>
          </p:cNvPr>
          <p:cNvSpPr txBox="1"/>
          <p:nvPr/>
        </p:nvSpPr>
        <p:spPr>
          <a:xfrm>
            <a:off x="5538760" y="3990520"/>
            <a:ext cx="1374869" cy="215444"/>
          </a:xfrm>
          <a:prstGeom prst="rect">
            <a:avLst/>
          </a:prstGeom>
          <a:solidFill>
            <a:schemeClr val="bg1"/>
          </a:solidFill>
        </p:spPr>
        <p:txBody>
          <a:bodyPr wrap="square" rtlCol="0">
            <a:spAutoFit/>
          </a:bodyPr>
          <a:lstStyle/>
          <a:p>
            <a:r>
              <a:rPr lang="en-US" sz="800" b="1" dirty="0">
                <a:highlight>
                  <a:srgbClr val="FFFFFF"/>
                </a:highlight>
                <a:latin typeface="Arial" panose="020B0604020202020204" pitchFamily="34" charset="0"/>
                <a:cs typeface="Arial" panose="020B0604020202020204" pitchFamily="34" charset="0"/>
              </a:rPr>
              <a:t>D. Density</a:t>
            </a:r>
          </a:p>
        </p:txBody>
      </p:sp>
      <p:sp>
        <p:nvSpPr>
          <p:cNvPr id="36" name="TextBox 35">
            <a:extLst>
              <a:ext uri="{FF2B5EF4-FFF2-40B4-BE49-F238E27FC236}">
                <a16:creationId xmlns:a16="http://schemas.microsoft.com/office/drawing/2014/main" id="{81414081-2C11-4B05-84BE-1819DBD725AA}"/>
              </a:ext>
            </a:extLst>
          </p:cNvPr>
          <p:cNvSpPr txBox="1"/>
          <p:nvPr/>
        </p:nvSpPr>
        <p:spPr>
          <a:xfrm rot="16200000">
            <a:off x="-816360" y="1942225"/>
            <a:ext cx="2292078" cy="215444"/>
          </a:xfrm>
          <a:prstGeom prst="rect">
            <a:avLst/>
          </a:prstGeom>
          <a:solidFill>
            <a:schemeClr val="bg1"/>
          </a:solid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Number of Impactors (Stacked)</a:t>
            </a:r>
          </a:p>
        </p:txBody>
      </p:sp>
      <p:sp>
        <p:nvSpPr>
          <p:cNvPr id="37" name="TextBox 36">
            <a:extLst>
              <a:ext uri="{FF2B5EF4-FFF2-40B4-BE49-F238E27FC236}">
                <a16:creationId xmlns:a16="http://schemas.microsoft.com/office/drawing/2014/main" id="{0FE1199D-1C79-4A9B-B221-651727010F3F}"/>
              </a:ext>
            </a:extLst>
          </p:cNvPr>
          <p:cNvSpPr txBox="1"/>
          <p:nvPr/>
        </p:nvSpPr>
        <p:spPr>
          <a:xfrm rot="16200000">
            <a:off x="-102457" y="4635974"/>
            <a:ext cx="694994" cy="215444"/>
          </a:xfrm>
          <a:prstGeom prst="rect">
            <a:avLst/>
          </a:prstGeom>
          <a:solidFill>
            <a:schemeClr val="bg1"/>
          </a:solid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Frequency</a:t>
            </a:r>
          </a:p>
        </p:txBody>
      </p:sp>
      <p:sp>
        <p:nvSpPr>
          <p:cNvPr id="38" name="TextBox 37">
            <a:extLst>
              <a:ext uri="{FF2B5EF4-FFF2-40B4-BE49-F238E27FC236}">
                <a16:creationId xmlns:a16="http://schemas.microsoft.com/office/drawing/2014/main" id="{6223F6F0-532C-444A-ADF7-69BB9FAE8500}"/>
              </a:ext>
            </a:extLst>
          </p:cNvPr>
          <p:cNvSpPr txBox="1"/>
          <p:nvPr/>
        </p:nvSpPr>
        <p:spPr>
          <a:xfrm rot="16200000">
            <a:off x="2395811" y="4635974"/>
            <a:ext cx="694994" cy="215444"/>
          </a:xfrm>
          <a:prstGeom prst="rect">
            <a:avLst/>
          </a:prstGeom>
          <a:solidFill>
            <a:schemeClr val="bg1"/>
          </a:solid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Frequency</a:t>
            </a:r>
          </a:p>
        </p:txBody>
      </p:sp>
      <p:sp>
        <p:nvSpPr>
          <p:cNvPr id="39" name="TextBox 38">
            <a:extLst>
              <a:ext uri="{FF2B5EF4-FFF2-40B4-BE49-F238E27FC236}">
                <a16:creationId xmlns:a16="http://schemas.microsoft.com/office/drawing/2014/main" id="{4C39B75F-E509-427C-976B-5D01CC95E444}"/>
              </a:ext>
            </a:extLst>
          </p:cNvPr>
          <p:cNvSpPr txBox="1"/>
          <p:nvPr/>
        </p:nvSpPr>
        <p:spPr>
          <a:xfrm rot="16200000">
            <a:off x="4858573" y="4635974"/>
            <a:ext cx="694994" cy="215444"/>
          </a:xfrm>
          <a:prstGeom prst="rect">
            <a:avLst/>
          </a:prstGeom>
          <a:solidFill>
            <a:schemeClr val="bg1"/>
          </a:solid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Frequency</a:t>
            </a:r>
          </a:p>
        </p:txBody>
      </p:sp>
      <p:sp>
        <p:nvSpPr>
          <p:cNvPr id="40" name="TextBox 39">
            <a:extLst>
              <a:ext uri="{FF2B5EF4-FFF2-40B4-BE49-F238E27FC236}">
                <a16:creationId xmlns:a16="http://schemas.microsoft.com/office/drawing/2014/main" id="{24FA6CD4-FA06-4307-8388-81E930FBB65A}"/>
              </a:ext>
            </a:extLst>
          </p:cNvPr>
          <p:cNvSpPr txBox="1"/>
          <p:nvPr/>
        </p:nvSpPr>
        <p:spPr>
          <a:xfrm>
            <a:off x="901854" y="5508235"/>
            <a:ext cx="1374869" cy="215444"/>
          </a:xfrm>
          <a:prstGeom prst="rect">
            <a:avLst/>
          </a:prstGeom>
          <a:solidFill>
            <a:schemeClr val="bg1"/>
          </a:solid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Initial Velocity (km/s)</a:t>
            </a:r>
          </a:p>
        </p:txBody>
      </p:sp>
      <p:sp>
        <p:nvSpPr>
          <p:cNvPr id="41" name="TextBox 40">
            <a:extLst>
              <a:ext uri="{FF2B5EF4-FFF2-40B4-BE49-F238E27FC236}">
                <a16:creationId xmlns:a16="http://schemas.microsoft.com/office/drawing/2014/main" id="{9BB755B0-453C-4CC2-97BA-7B5D3431C891}"/>
              </a:ext>
            </a:extLst>
          </p:cNvPr>
          <p:cNvSpPr txBox="1"/>
          <p:nvPr/>
        </p:nvSpPr>
        <p:spPr>
          <a:xfrm>
            <a:off x="3324450" y="5508235"/>
            <a:ext cx="1374869" cy="215444"/>
          </a:xfrm>
          <a:prstGeom prst="rect">
            <a:avLst/>
          </a:prstGeom>
          <a:solidFill>
            <a:schemeClr val="bg1"/>
          </a:solid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Initial Angle (deg.)</a:t>
            </a:r>
          </a:p>
        </p:txBody>
      </p:sp>
      <p:sp>
        <p:nvSpPr>
          <p:cNvPr id="42" name="TextBox 41">
            <a:extLst>
              <a:ext uri="{FF2B5EF4-FFF2-40B4-BE49-F238E27FC236}">
                <a16:creationId xmlns:a16="http://schemas.microsoft.com/office/drawing/2014/main" id="{B4B04B50-0F10-49B2-85EC-42A961999F58}"/>
              </a:ext>
            </a:extLst>
          </p:cNvPr>
          <p:cNvSpPr txBox="1"/>
          <p:nvPr/>
        </p:nvSpPr>
        <p:spPr>
          <a:xfrm>
            <a:off x="5629140" y="5508235"/>
            <a:ext cx="1774395" cy="215444"/>
          </a:xfrm>
          <a:prstGeom prst="rect">
            <a:avLst/>
          </a:prstGeom>
          <a:solidFill>
            <a:schemeClr val="bg1"/>
          </a:solid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Projectile Density (kg/m</a:t>
            </a:r>
            <a:r>
              <a:rPr lang="en-US" sz="800" baseline="30000" dirty="0">
                <a:highlight>
                  <a:srgbClr val="FFFFFF"/>
                </a:highlight>
                <a:latin typeface="Arial" panose="020B0604020202020204" pitchFamily="34" charset="0"/>
                <a:cs typeface="Arial" panose="020B0604020202020204" pitchFamily="34" charset="0"/>
              </a:rPr>
              <a:t>3</a:t>
            </a:r>
            <a:r>
              <a:rPr lang="en-US" sz="800" dirty="0">
                <a:highlight>
                  <a:srgbClr val="FFFFFF"/>
                </a:highlight>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F95FC1F4-1013-47D8-9CAD-BACB30B41DBA}"/>
              </a:ext>
            </a:extLst>
          </p:cNvPr>
          <p:cNvSpPr txBox="1"/>
          <p:nvPr/>
        </p:nvSpPr>
        <p:spPr>
          <a:xfrm>
            <a:off x="2303957" y="1095854"/>
            <a:ext cx="568989" cy="230832"/>
          </a:xfrm>
          <a:prstGeom prst="rect">
            <a:avLst/>
          </a:prstGeom>
          <a:noFill/>
        </p:spPr>
        <p:txBody>
          <a:bodyPr wrap="square" rtlCol="0">
            <a:spAutoFit/>
          </a:bodyPr>
          <a:lstStyle/>
          <a:p>
            <a:pPr algn="ctr"/>
            <a:r>
              <a:rPr lang="en-US" sz="900" dirty="0" smtClean="0">
                <a:highlight>
                  <a:srgbClr val="FFFFFF"/>
                </a:highlight>
                <a:latin typeface="Arial" panose="020B0604020202020204" pitchFamily="34" charset="0"/>
                <a:cs typeface="Arial" panose="020B0604020202020204" pitchFamily="34" charset="0"/>
              </a:rPr>
              <a:t> Venus </a:t>
            </a:r>
            <a:endParaRPr lang="en-US" sz="900" dirty="0">
              <a:highlight>
                <a:srgbClr val="FFFFFF"/>
              </a:highlight>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8A489A65-EB4F-463A-A112-280AD56A2E61}"/>
              </a:ext>
            </a:extLst>
          </p:cNvPr>
          <p:cNvSpPr txBox="1"/>
          <p:nvPr/>
        </p:nvSpPr>
        <p:spPr>
          <a:xfrm>
            <a:off x="1821958" y="1095395"/>
            <a:ext cx="568989" cy="230832"/>
          </a:xfrm>
          <a:prstGeom prst="rect">
            <a:avLst/>
          </a:prstGeom>
          <a:noFill/>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Earth</a:t>
            </a:r>
          </a:p>
        </p:txBody>
      </p:sp>
      <p:sp>
        <p:nvSpPr>
          <p:cNvPr id="45" name="TextBox 44">
            <a:extLst>
              <a:ext uri="{FF2B5EF4-FFF2-40B4-BE49-F238E27FC236}">
                <a16:creationId xmlns:a16="http://schemas.microsoft.com/office/drawing/2014/main" id="{E3F700D1-A3B9-4387-AE80-4FBF4102D071}"/>
              </a:ext>
            </a:extLst>
          </p:cNvPr>
          <p:cNvSpPr txBox="1"/>
          <p:nvPr/>
        </p:nvSpPr>
        <p:spPr>
          <a:xfrm>
            <a:off x="1373392" y="1096971"/>
            <a:ext cx="568989" cy="230832"/>
          </a:xfrm>
          <a:prstGeom prst="rect">
            <a:avLst/>
          </a:prstGeom>
          <a:noFill/>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Mars</a:t>
            </a:r>
          </a:p>
        </p:txBody>
      </p:sp>
      <p:sp>
        <p:nvSpPr>
          <p:cNvPr id="46" name="TextBox 45">
            <a:extLst>
              <a:ext uri="{FF2B5EF4-FFF2-40B4-BE49-F238E27FC236}">
                <a16:creationId xmlns:a16="http://schemas.microsoft.com/office/drawing/2014/main" id="{9199701C-94F2-4538-ACF5-80103885D625}"/>
              </a:ext>
            </a:extLst>
          </p:cNvPr>
          <p:cNvSpPr txBox="1"/>
          <p:nvPr/>
        </p:nvSpPr>
        <p:spPr>
          <a:xfrm>
            <a:off x="2740863" y="3673906"/>
            <a:ext cx="2290673" cy="215444"/>
          </a:xfrm>
          <a:prstGeom prst="rect">
            <a:avLst/>
          </a:prstGeom>
          <a:solidFill>
            <a:schemeClr val="bg1"/>
          </a:solidFill>
        </p:spPr>
        <p:txBody>
          <a:bodyPr wrap="square" rtlCol="0">
            <a:spAutoFit/>
          </a:bodyPr>
          <a:lstStyle/>
          <a:p>
            <a:pPr algn="ctr"/>
            <a:r>
              <a:rPr lang="en-US" sz="800" dirty="0">
                <a:highlight>
                  <a:srgbClr val="FFFFFF"/>
                </a:highlight>
                <a:latin typeface="Arial" panose="020B0604020202020204" pitchFamily="34" charset="0"/>
                <a:cs typeface="Arial" panose="020B0604020202020204" pitchFamily="34" charset="0"/>
              </a:rPr>
              <a:t>Initial Diameter (m)</a:t>
            </a:r>
          </a:p>
        </p:txBody>
      </p:sp>
      <p:sp>
        <p:nvSpPr>
          <p:cNvPr id="27" name="TextBox 26">
            <a:extLst>
              <a:ext uri="{FF2B5EF4-FFF2-40B4-BE49-F238E27FC236}">
                <a16:creationId xmlns:a16="http://schemas.microsoft.com/office/drawing/2014/main" id="{1A697FE2-B144-447E-A42F-59D3A8DA5E39}"/>
              </a:ext>
            </a:extLst>
          </p:cNvPr>
          <p:cNvSpPr txBox="1"/>
          <p:nvPr/>
        </p:nvSpPr>
        <p:spPr>
          <a:xfrm rot="17383358">
            <a:off x="257732" y="4418778"/>
            <a:ext cx="794624"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Mars</a:t>
            </a:r>
          </a:p>
        </p:txBody>
      </p:sp>
      <p:sp>
        <p:nvSpPr>
          <p:cNvPr id="28" name="TextBox 27">
            <a:extLst>
              <a:ext uri="{FF2B5EF4-FFF2-40B4-BE49-F238E27FC236}">
                <a16:creationId xmlns:a16="http://schemas.microsoft.com/office/drawing/2014/main" id="{963DB6B0-27C1-4414-BA3D-280736E26D2D}"/>
              </a:ext>
            </a:extLst>
          </p:cNvPr>
          <p:cNvSpPr txBox="1"/>
          <p:nvPr/>
        </p:nvSpPr>
        <p:spPr>
          <a:xfrm rot="17383358">
            <a:off x="358290" y="4511019"/>
            <a:ext cx="794624"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Earth</a:t>
            </a:r>
          </a:p>
        </p:txBody>
      </p:sp>
      <p:sp>
        <p:nvSpPr>
          <p:cNvPr id="29" name="TextBox 28">
            <a:extLst>
              <a:ext uri="{FF2B5EF4-FFF2-40B4-BE49-F238E27FC236}">
                <a16:creationId xmlns:a16="http://schemas.microsoft.com/office/drawing/2014/main" id="{DA421AC9-C8A7-4341-9509-55B26704A325}"/>
              </a:ext>
            </a:extLst>
          </p:cNvPr>
          <p:cNvSpPr txBox="1"/>
          <p:nvPr/>
        </p:nvSpPr>
        <p:spPr>
          <a:xfrm rot="17383358">
            <a:off x="417821" y="4834700"/>
            <a:ext cx="794624"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Venus</a:t>
            </a:r>
          </a:p>
        </p:txBody>
      </p:sp>
      <p:sp>
        <p:nvSpPr>
          <p:cNvPr id="30" name="TextBox 29">
            <a:extLst>
              <a:ext uri="{FF2B5EF4-FFF2-40B4-BE49-F238E27FC236}">
                <a16:creationId xmlns:a16="http://schemas.microsoft.com/office/drawing/2014/main" id="{3AB4D7D8-1E79-45D4-B29F-1737FA384B15}"/>
              </a:ext>
            </a:extLst>
          </p:cNvPr>
          <p:cNvSpPr txBox="1"/>
          <p:nvPr/>
        </p:nvSpPr>
        <p:spPr>
          <a:xfrm rot="16200000">
            <a:off x="7224261" y="3023490"/>
            <a:ext cx="794624" cy="215444"/>
          </a:xfrm>
          <a:prstGeom prst="rect">
            <a:avLst/>
          </a:prstGeom>
          <a:noFill/>
        </p:spPr>
        <p:txBody>
          <a:bodyPr wrap="square" rtlCol="0">
            <a:spAutoFit/>
          </a:bodyPr>
          <a:lstStyle/>
          <a:p>
            <a:pPr algn="ctr"/>
            <a:r>
              <a:rPr lang="en-US" sz="800" i="1" dirty="0">
                <a:latin typeface="Arial" panose="020B0604020202020204" pitchFamily="34" charset="0"/>
                <a:cs typeface="Arial" panose="020B0604020202020204" pitchFamily="34" charset="0"/>
              </a:rPr>
              <a:t>Mars</a:t>
            </a:r>
          </a:p>
        </p:txBody>
      </p:sp>
    </p:spTree>
    <p:extLst>
      <p:ext uri="{BB962C8B-B14F-4D97-AF65-F5344CB8AC3E}">
        <p14:creationId xmlns:p14="http://schemas.microsoft.com/office/powerpoint/2010/main" val="30342418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774F63-E5E1-45B3-B969-5505472F708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70555" y="1088810"/>
            <a:ext cx="2156648" cy="7209524"/>
          </a:xfrm>
          <a:prstGeom prst="rect">
            <a:avLst/>
          </a:prstGeom>
        </p:spPr>
      </p:pic>
      <p:pic>
        <p:nvPicPr>
          <p:cNvPr id="5" name="Picture 4">
            <a:extLst>
              <a:ext uri="{FF2B5EF4-FFF2-40B4-BE49-F238E27FC236}">
                <a16:creationId xmlns:a16="http://schemas.microsoft.com/office/drawing/2014/main" id="{63AEA392-AA95-4F69-8FE4-F37BA4118D5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4103164" y="1088810"/>
            <a:ext cx="1585007" cy="7209524"/>
          </a:xfrm>
          <a:prstGeom prst="rect">
            <a:avLst/>
          </a:prstGeom>
        </p:spPr>
      </p:pic>
      <p:pic>
        <p:nvPicPr>
          <p:cNvPr id="7" name="Picture 6">
            <a:extLst>
              <a:ext uri="{FF2B5EF4-FFF2-40B4-BE49-F238E27FC236}">
                <a16:creationId xmlns:a16="http://schemas.microsoft.com/office/drawing/2014/main" id="{1D06C811-A523-4B87-B11C-842C8D241CC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427203" y="1088810"/>
            <a:ext cx="1675950" cy="7209524"/>
          </a:xfrm>
          <a:prstGeom prst="rect">
            <a:avLst/>
          </a:prstGeom>
        </p:spPr>
      </p:pic>
      <p:pic>
        <p:nvPicPr>
          <p:cNvPr id="9" name="Picture 8">
            <a:extLst>
              <a:ext uri="{FF2B5EF4-FFF2-40B4-BE49-F238E27FC236}">
                <a16:creationId xmlns:a16="http://schemas.microsoft.com/office/drawing/2014/main" id="{5348BA96-1AC8-4FF5-8363-232509E3A6A6}"/>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5688160" y="1088810"/>
            <a:ext cx="1593668" cy="7209524"/>
          </a:xfrm>
          <a:prstGeom prst="rect">
            <a:avLst/>
          </a:prstGeom>
        </p:spPr>
      </p:pic>
      <p:cxnSp>
        <p:nvCxnSpPr>
          <p:cNvPr id="11" name="Straight Connector 10">
            <a:extLst>
              <a:ext uri="{FF2B5EF4-FFF2-40B4-BE49-F238E27FC236}">
                <a16:creationId xmlns:a16="http://schemas.microsoft.com/office/drawing/2014/main" id="{CB6C8924-3983-4BEB-AB83-24AF8293123A}"/>
              </a:ext>
            </a:extLst>
          </p:cNvPr>
          <p:cNvCxnSpPr>
            <a:cxnSpLocks/>
          </p:cNvCxnSpPr>
          <p:nvPr/>
        </p:nvCxnSpPr>
        <p:spPr>
          <a:xfrm>
            <a:off x="5928474" y="1072251"/>
            <a:ext cx="0" cy="6781975"/>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AE2DFC39-7072-478F-8E95-9BF5CEFCA4CB}"/>
              </a:ext>
            </a:extLst>
          </p:cNvPr>
          <p:cNvSpPr txBox="1"/>
          <p:nvPr/>
        </p:nvSpPr>
        <p:spPr>
          <a:xfrm>
            <a:off x="2032114" y="770545"/>
            <a:ext cx="4037896" cy="261610"/>
          </a:xfrm>
          <a:prstGeom prst="rect">
            <a:avLst/>
          </a:prstGeom>
          <a:noFill/>
        </p:spPr>
        <p:txBody>
          <a:bodyPr wrap="square" rtlCol="0">
            <a:spAutoFit/>
          </a:bodyPr>
          <a:lstStyle/>
          <a:p>
            <a:pPr algn="ctr"/>
            <a:r>
              <a:rPr lang="en-US" sz="1050" b="1" dirty="0">
                <a:highlight>
                  <a:srgbClr val="FFFFFF"/>
                </a:highlight>
                <a:latin typeface="Arial" panose="020B0604020202020204" pitchFamily="34" charset="0"/>
                <a:cs typeface="Arial" panose="020B0604020202020204" pitchFamily="34" charset="0"/>
              </a:rPr>
              <a:t>Projectile Characteristic vs. Final Crater Diameter</a:t>
            </a:r>
          </a:p>
        </p:txBody>
      </p:sp>
      <p:cxnSp>
        <p:nvCxnSpPr>
          <p:cNvPr id="14" name="Straight Connector 13">
            <a:extLst>
              <a:ext uri="{FF2B5EF4-FFF2-40B4-BE49-F238E27FC236}">
                <a16:creationId xmlns:a16="http://schemas.microsoft.com/office/drawing/2014/main" id="{B09718CC-E9E5-437D-AC21-993D823BBCE6}"/>
              </a:ext>
            </a:extLst>
          </p:cNvPr>
          <p:cNvCxnSpPr>
            <a:cxnSpLocks/>
          </p:cNvCxnSpPr>
          <p:nvPr/>
        </p:nvCxnSpPr>
        <p:spPr>
          <a:xfrm>
            <a:off x="851377" y="5550798"/>
            <a:ext cx="6386286"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F2ED759-40EE-49BD-9452-5FD8FE2F6F97}"/>
              </a:ext>
            </a:extLst>
          </p:cNvPr>
          <p:cNvCxnSpPr>
            <a:cxnSpLocks/>
          </p:cNvCxnSpPr>
          <p:nvPr/>
        </p:nvCxnSpPr>
        <p:spPr>
          <a:xfrm>
            <a:off x="864451" y="4135655"/>
            <a:ext cx="6373223"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0F0CCF-5EA0-49D0-A795-6065072EE2DF}"/>
              </a:ext>
            </a:extLst>
          </p:cNvPr>
          <p:cNvCxnSpPr>
            <a:cxnSpLocks/>
          </p:cNvCxnSpPr>
          <p:nvPr/>
        </p:nvCxnSpPr>
        <p:spPr>
          <a:xfrm>
            <a:off x="855731" y="6966485"/>
            <a:ext cx="6381932" cy="0"/>
          </a:xfrm>
          <a:prstGeom prst="line">
            <a:avLst/>
          </a:prstGeom>
          <a:ln w="1905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79E1BD3-562F-41DC-ADAD-801E1561B355}"/>
              </a:ext>
            </a:extLst>
          </p:cNvPr>
          <p:cNvSpPr txBox="1"/>
          <p:nvPr/>
        </p:nvSpPr>
        <p:spPr>
          <a:xfrm>
            <a:off x="5905183" y="950967"/>
            <a:ext cx="1399938"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Pancake Limit = 5</a:t>
            </a:r>
          </a:p>
        </p:txBody>
      </p:sp>
      <p:sp>
        <p:nvSpPr>
          <p:cNvPr id="33" name="TextBox 32">
            <a:extLst>
              <a:ext uri="{FF2B5EF4-FFF2-40B4-BE49-F238E27FC236}">
                <a16:creationId xmlns:a16="http://schemas.microsoft.com/office/drawing/2014/main" id="{D6BFB4B4-ABE0-40FF-B9FF-7D23BAD89A59}"/>
              </a:ext>
            </a:extLst>
          </p:cNvPr>
          <p:cNvSpPr txBox="1"/>
          <p:nvPr/>
        </p:nvSpPr>
        <p:spPr>
          <a:xfrm>
            <a:off x="6470473" y="3926974"/>
            <a:ext cx="1013312" cy="215444"/>
          </a:xfrm>
          <a:prstGeom prst="rect">
            <a:avLst/>
          </a:prstGeom>
          <a:noFill/>
        </p:spPr>
        <p:txBody>
          <a:bodyPr wrap="square" rtlCol="0">
            <a:spAutoFit/>
          </a:bodyPr>
          <a:lstStyle/>
          <a:p>
            <a:r>
              <a:rPr lang="en-US" sz="800" i="1" dirty="0" smtClean="0">
                <a:latin typeface="Arial" panose="020B0604020202020204" pitchFamily="34" charset="0"/>
                <a:cs typeface="Arial" panose="020B0604020202020204" pitchFamily="34" charset="0"/>
              </a:rPr>
              <a:t> </a:t>
            </a:r>
            <a:r>
              <a:rPr lang="en-US" sz="800" i="1" dirty="0" err="1" smtClean="0">
                <a:latin typeface="Arial" panose="020B0604020202020204" pitchFamily="34" charset="0"/>
                <a:cs typeface="Arial" panose="020B0604020202020204" pitchFamily="34" charset="0"/>
              </a:rPr>
              <a:t>D</a:t>
            </a:r>
            <a:r>
              <a:rPr lang="en-US" sz="800" i="1" baseline="-25000" dirty="0" err="1" smtClean="0">
                <a:latin typeface="Arial" panose="020B0604020202020204" pitchFamily="34" charset="0"/>
                <a:cs typeface="Arial" panose="020B0604020202020204" pitchFamily="34" charset="0"/>
              </a:rPr>
              <a:t>mod</a:t>
            </a:r>
            <a:r>
              <a:rPr lang="en-US" sz="800" i="1" baseline="-25000" dirty="0" smtClean="0">
                <a:latin typeface="Arial" panose="020B0604020202020204" pitchFamily="34" charset="0"/>
                <a:cs typeface="Arial" panose="020B0604020202020204" pitchFamily="34" charset="0"/>
              </a:rPr>
              <a:t> </a:t>
            </a:r>
            <a:r>
              <a:rPr lang="en-US" sz="800" i="1" dirty="0" smtClean="0">
                <a:latin typeface="Arial" panose="020B0604020202020204" pitchFamily="34" charset="0"/>
                <a:cs typeface="Arial" panose="020B0604020202020204" pitchFamily="34" charset="0"/>
              </a:rPr>
              <a:t>= 100 </a:t>
            </a:r>
            <a:r>
              <a:rPr lang="en-US" sz="800" i="1" dirty="0">
                <a:latin typeface="Arial" panose="020B0604020202020204" pitchFamily="34" charset="0"/>
                <a:cs typeface="Arial" panose="020B0604020202020204" pitchFamily="34" charset="0"/>
              </a:rPr>
              <a:t>m</a:t>
            </a:r>
          </a:p>
        </p:txBody>
      </p:sp>
      <p:sp>
        <p:nvSpPr>
          <p:cNvPr id="38" name="TextBox 37">
            <a:extLst>
              <a:ext uri="{FF2B5EF4-FFF2-40B4-BE49-F238E27FC236}">
                <a16:creationId xmlns:a16="http://schemas.microsoft.com/office/drawing/2014/main" id="{6929320A-A09C-4F81-9FA0-9221E857CD31}"/>
              </a:ext>
            </a:extLst>
          </p:cNvPr>
          <p:cNvSpPr txBox="1"/>
          <p:nvPr/>
        </p:nvSpPr>
        <p:spPr>
          <a:xfrm>
            <a:off x="6137384" y="3639487"/>
            <a:ext cx="649096" cy="338554"/>
          </a:xfrm>
          <a:prstGeom prst="rect">
            <a:avLst/>
          </a:prstGeom>
          <a:noFill/>
        </p:spPr>
        <p:txBody>
          <a:bodyPr wrap="square" rtlCol="0">
            <a:spAutoFit/>
          </a:bodyPr>
          <a:lstStyle/>
          <a:p>
            <a:r>
              <a:rPr lang="en-US" sz="800" dirty="0">
                <a:highlight>
                  <a:srgbClr val="FFFFFF"/>
                </a:highlight>
              </a:rPr>
              <a:t>Pancake Gap</a:t>
            </a:r>
          </a:p>
        </p:txBody>
      </p:sp>
      <p:cxnSp>
        <p:nvCxnSpPr>
          <p:cNvPr id="39" name="Straight Arrow Connector 38">
            <a:extLst>
              <a:ext uri="{FF2B5EF4-FFF2-40B4-BE49-F238E27FC236}">
                <a16:creationId xmlns:a16="http://schemas.microsoft.com/office/drawing/2014/main" id="{C7B2A87B-FCB5-4F75-89F4-D1C19FD05B90}"/>
              </a:ext>
            </a:extLst>
          </p:cNvPr>
          <p:cNvCxnSpPr>
            <a:cxnSpLocks/>
          </p:cNvCxnSpPr>
          <p:nvPr/>
        </p:nvCxnSpPr>
        <p:spPr>
          <a:xfrm flipH="1">
            <a:off x="6046362" y="3811929"/>
            <a:ext cx="169243" cy="229916"/>
          </a:xfrm>
          <a:prstGeom prst="straightConnector1">
            <a:avLst/>
          </a:prstGeom>
          <a:ln w="12700" cmpd="sng">
            <a:solidFill>
              <a:schemeClr val="tx1"/>
            </a:solidFill>
            <a:miter lim="800000"/>
            <a:headEnd w="sm" len="med"/>
            <a:tailEnd type="triangle" w="sm" len="sm"/>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0E20F39-B83B-447A-844A-C9AF87FA446B}"/>
              </a:ext>
            </a:extLst>
          </p:cNvPr>
          <p:cNvSpPr txBox="1"/>
          <p:nvPr/>
        </p:nvSpPr>
        <p:spPr>
          <a:xfrm>
            <a:off x="6470473" y="5346188"/>
            <a:ext cx="1059289"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 </a:t>
            </a:r>
            <a:r>
              <a:rPr lang="en-US" sz="800" i="1" dirty="0" err="1">
                <a:latin typeface="Arial" panose="020B0604020202020204" pitchFamily="34" charset="0"/>
                <a:cs typeface="Arial" panose="020B0604020202020204" pitchFamily="34" charset="0"/>
              </a:rPr>
              <a:t>D</a:t>
            </a:r>
            <a:r>
              <a:rPr lang="en-US" sz="800" i="1" baseline="-25000" dirty="0" err="1">
                <a:latin typeface="Arial" panose="020B0604020202020204" pitchFamily="34" charset="0"/>
                <a:cs typeface="Arial" panose="020B0604020202020204" pitchFamily="34" charset="0"/>
              </a:rPr>
              <a:t>mod</a:t>
            </a:r>
            <a:r>
              <a:rPr lang="en-US" sz="800" i="1" baseline="-250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 </a:t>
            </a:r>
            <a:r>
              <a:rPr lang="en-US" sz="800" i="1" dirty="0" smtClean="0">
                <a:latin typeface="Arial" panose="020B0604020202020204" pitchFamily="34" charset="0"/>
                <a:cs typeface="Arial" panose="020B0604020202020204" pitchFamily="34" charset="0"/>
              </a:rPr>
              <a:t>1 </a:t>
            </a:r>
            <a:r>
              <a:rPr lang="en-US" sz="800" i="1" dirty="0">
                <a:latin typeface="Arial" panose="020B0604020202020204" pitchFamily="34" charset="0"/>
                <a:cs typeface="Arial" panose="020B0604020202020204" pitchFamily="34" charset="0"/>
              </a:rPr>
              <a:t>km</a:t>
            </a:r>
          </a:p>
        </p:txBody>
      </p:sp>
      <p:sp>
        <p:nvSpPr>
          <p:cNvPr id="42" name="TextBox 41">
            <a:extLst>
              <a:ext uri="{FF2B5EF4-FFF2-40B4-BE49-F238E27FC236}">
                <a16:creationId xmlns:a16="http://schemas.microsoft.com/office/drawing/2014/main" id="{8FE4FC08-E70B-4815-8932-45E3A993FF1C}"/>
              </a:ext>
            </a:extLst>
          </p:cNvPr>
          <p:cNvSpPr txBox="1"/>
          <p:nvPr/>
        </p:nvSpPr>
        <p:spPr>
          <a:xfrm>
            <a:off x="6470473" y="6759322"/>
            <a:ext cx="1008434" cy="215444"/>
          </a:xfrm>
          <a:prstGeom prst="rect">
            <a:avLst/>
          </a:prstGeom>
          <a:noFill/>
        </p:spPr>
        <p:txBody>
          <a:bodyPr wrap="square" rtlCol="0">
            <a:spAutoFit/>
          </a:bodyPr>
          <a:lstStyle/>
          <a:p>
            <a:r>
              <a:rPr lang="en-US" sz="800" i="1" dirty="0">
                <a:latin typeface="Arial" panose="020B0604020202020204" pitchFamily="34" charset="0"/>
                <a:cs typeface="Arial" panose="020B0604020202020204" pitchFamily="34" charset="0"/>
              </a:rPr>
              <a:t> </a:t>
            </a:r>
            <a:r>
              <a:rPr lang="en-US" sz="800" i="1" dirty="0" err="1">
                <a:latin typeface="Arial" panose="020B0604020202020204" pitchFamily="34" charset="0"/>
                <a:cs typeface="Arial" panose="020B0604020202020204" pitchFamily="34" charset="0"/>
              </a:rPr>
              <a:t>D</a:t>
            </a:r>
            <a:r>
              <a:rPr lang="en-US" sz="800" i="1" baseline="-25000" dirty="0" err="1">
                <a:latin typeface="Arial" panose="020B0604020202020204" pitchFamily="34" charset="0"/>
                <a:cs typeface="Arial" panose="020B0604020202020204" pitchFamily="34" charset="0"/>
              </a:rPr>
              <a:t>mod</a:t>
            </a:r>
            <a:r>
              <a:rPr lang="en-US" sz="800" i="1" baseline="-25000" dirty="0">
                <a:latin typeface="Arial" panose="020B0604020202020204" pitchFamily="34" charset="0"/>
                <a:cs typeface="Arial" panose="020B0604020202020204" pitchFamily="34" charset="0"/>
              </a:rPr>
              <a:t> </a:t>
            </a:r>
            <a:r>
              <a:rPr lang="en-US" sz="800" i="1" dirty="0">
                <a:latin typeface="Arial" panose="020B0604020202020204" pitchFamily="34" charset="0"/>
                <a:cs typeface="Arial" panose="020B0604020202020204" pitchFamily="34" charset="0"/>
              </a:rPr>
              <a:t>= </a:t>
            </a:r>
            <a:r>
              <a:rPr lang="en-US" sz="800" i="1" dirty="0" smtClean="0">
                <a:latin typeface="Arial" panose="020B0604020202020204" pitchFamily="34" charset="0"/>
                <a:cs typeface="Arial" panose="020B0604020202020204" pitchFamily="34" charset="0"/>
              </a:rPr>
              <a:t>10 </a:t>
            </a:r>
            <a:r>
              <a:rPr lang="en-US" sz="800" i="1" dirty="0">
                <a:latin typeface="Arial" panose="020B0604020202020204" pitchFamily="34" charset="0"/>
                <a:cs typeface="Arial" panose="020B0604020202020204" pitchFamily="34" charset="0"/>
              </a:rPr>
              <a:t>km</a:t>
            </a:r>
          </a:p>
        </p:txBody>
      </p:sp>
      <p:sp>
        <p:nvSpPr>
          <p:cNvPr id="2" name="Rectangle 1">
            <a:extLst>
              <a:ext uri="{FF2B5EF4-FFF2-40B4-BE49-F238E27FC236}">
                <a16:creationId xmlns:a16="http://schemas.microsoft.com/office/drawing/2014/main" id="{B1A937E6-A414-498B-8C1F-3FC6229019ED}"/>
              </a:ext>
            </a:extLst>
          </p:cNvPr>
          <p:cNvSpPr/>
          <p:nvPr/>
        </p:nvSpPr>
        <p:spPr>
          <a:xfrm>
            <a:off x="734786" y="8047220"/>
            <a:ext cx="6547041" cy="281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17" name="TextBox 16">
            <a:extLst>
              <a:ext uri="{FF2B5EF4-FFF2-40B4-BE49-F238E27FC236}">
                <a16:creationId xmlns:a16="http://schemas.microsoft.com/office/drawing/2014/main" id="{E681DABD-6B94-4B35-B0CF-D93ADAFC0BA5}"/>
              </a:ext>
            </a:extLst>
          </p:cNvPr>
          <p:cNvSpPr txBox="1"/>
          <p:nvPr/>
        </p:nvSpPr>
        <p:spPr>
          <a:xfrm>
            <a:off x="894970" y="8109590"/>
            <a:ext cx="1374869" cy="384721"/>
          </a:xfrm>
          <a:prstGeom prst="rect">
            <a:avLst/>
          </a:prstGeom>
          <a:solidFill>
            <a:schemeClr val="bg1"/>
          </a:solid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Initial Angle </a:t>
            </a:r>
          </a:p>
          <a:p>
            <a:pPr algn="ctr"/>
            <a:r>
              <a:rPr lang="en-US" sz="950" dirty="0">
                <a:highlight>
                  <a:srgbClr val="FFFFFF"/>
                </a:highlight>
                <a:latin typeface="Arial" panose="020B0604020202020204" pitchFamily="34" charset="0"/>
                <a:cs typeface="Arial" panose="020B0604020202020204" pitchFamily="34" charset="0"/>
              </a:rPr>
              <a:t>(deg.)</a:t>
            </a:r>
          </a:p>
        </p:txBody>
      </p:sp>
      <p:sp>
        <p:nvSpPr>
          <p:cNvPr id="19" name="TextBox 18">
            <a:extLst>
              <a:ext uri="{FF2B5EF4-FFF2-40B4-BE49-F238E27FC236}">
                <a16:creationId xmlns:a16="http://schemas.microsoft.com/office/drawing/2014/main" id="{90498871-FE92-4FBA-AC02-EBA8AE8CA2C0}"/>
              </a:ext>
            </a:extLst>
          </p:cNvPr>
          <p:cNvSpPr txBox="1"/>
          <p:nvPr/>
        </p:nvSpPr>
        <p:spPr>
          <a:xfrm>
            <a:off x="2577743" y="8109590"/>
            <a:ext cx="1374869" cy="384721"/>
          </a:xfrm>
          <a:prstGeom prst="rect">
            <a:avLst/>
          </a:prstGeom>
          <a:solidFill>
            <a:schemeClr val="bg1"/>
          </a:solid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Initial Mass </a:t>
            </a:r>
          </a:p>
          <a:p>
            <a:pPr algn="ctr"/>
            <a:r>
              <a:rPr lang="en-US" sz="950" dirty="0">
                <a:highlight>
                  <a:srgbClr val="FFFFFF"/>
                </a:highlight>
                <a:latin typeface="Arial" panose="020B0604020202020204" pitchFamily="34" charset="0"/>
                <a:cs typeface="Arial" panose="020B0604020202020204" pitchFamily="34" charset="0"/>
              </a:rPr>
              <a:t>(kg)</a:t>
            </a:r>
          </a:p>
        </p:txBody>
      </p:sp>
      <p:sp>
        <p:nvSpPr>
          <p:cNvPr id="20" name="TextBox 19">
            <a:extLst>
              <a:ext uri="{FF2B5EF4-FFF2-40B4-BE49-F238E27FC236}">
                <a16:creationId xmlns:a16="http://schemas.microsoft.com/office/drawing/2014/main" id="{51205F6B-3B2D-40A7-8867-079FA2DD5A79}"/>
              </a:ext>
            </a:extLst>
          </p:cNvPr>
          <p:cNvSpPr txBox="1"/>
          <p:nvPr/>
        </p:nvSpPr>
        <p:spPr>
          <a:xfrm>
            <a:off x="4253693" y="8109590"/>
            <a:ext cx="1374869" cy="384721"/>
          </a:xfrm>
          <a:prstGeom prst="rect">
            <a:avLst/>
          </a:prstGeom>
          <a:solidFill>
            <a:schemeClr val="bg1"/>
          </a:solid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Initial Velocity </a:t>
            </a:r>
          </a:p>
          <a:p>
            <a:pPr algn="ctr"/>
            <a:r>
              <a:rPr lang="en-US" sz="950" dirty="0">
                <a:highlight>
                  <a:srgbClr val="FFFFFF"/>
                </a:highlight>
                <a:latin typeface="Arial" panose="020B0604020202020204" pitchFamily="34" charset="0"/>
                <a:cs typeface="Arial" panose="020B0604020202020204" pitchFamily="34" charset="0"/>
              </a:rPr>
              <a:t>(km/s)</a:t>
            </a:r>
          </a:p>
        </p:txBody>
      </p:sp>
      <p:sp>
        <p:nvSpPr>
          <p:cNvPr id="22" name="TextBox 21">
            <a:extLst>
              <a:ext uri="{FF2B5EF4-FFF2-40B4-BE49-F238E27FC236}">
                <a16:creationId xmlns:a16="http://schemas.microsoft.com/office/drawing/2014/main" id="{5B0D6D2D-23FE-4F62-A9DE-90E9D3E8514B}"/>
              </a:ext>
            </a:extLst>
          </p:cNvPr>
          <p:cNvSpPr txBox="1"/>
          <p:nvPr/>
        </p:nvSpPr>
        <p:spPr>
          <a:xfrm>
            <a:off x="5796980" y="8111160"/>
            <a:ext cx="1374869" cy="384721"/>
          </a:xfrm>
          <a:prstGeom prst="rect">
            <a:avLst/>
          </a:prstGeom>
          <a:solidFill>
            <a:schemeClr val="bg1"/>
          </a:solid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Pancake Factor </a:t>
            </a:r>
          </a:p>
          <a:p>
            <a:pPr algn="ctr"/>
            <a:r>
              <a:rPr lang="en-US" sz="950" dirty="0">
                <a:highlight>
                  <a:srgbClr val="FFFFFF"/>
                </a:highlight>
                <a:latin typeface="Arial" panose="020B0604020202020204" pitchFamily="34" charset="0"/>
                <a:cs typeface="Arial" panose="020B0604020202020204" pitchFamily="34" charset="0"/>
              </a:rPr>
              <a:t>(at impact)</a:t>
            </a:r>
          </a:p>
        </p:txBody>
      </p:sp>
      <p:sp>
        <p:nvSpPr>
          <p:cNvPr id="23" name="TextBox 22">
            <a:extLst>
              <a:ext uri="{FF2B5EF4-FFF2-40B4-BE49-F238E27FC236}">
                <a16:creationId xmlns:a16="http://schemas.microsoft.com/office/drawing/2014/main" id="{AA4A1586-D838-4D19-85ED-46F96FB5E99D}"/>
              </a:ext>
            </a:extLst>
          </p:cNvPr>
          <p:cNvSpPr txBox="1"/>
          <p:nvPr/>
        </p:nvSpPr>
        <p:spPr>
          <a:xfrm rot="16200000">
            <a:off x="-963145" y="4574309"/>
            <a:ext cx="2636656" cy="238527"/>
          </a:xfrm>
          <a:prstGeom prst="rect">
            <a:avLst/>
          </a:prstGeom>
          <a:solidFill>
            <a:schemeClr val="bg1"/>
          </a:solid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Final Crater Diameter (km)</a:t>
            </a:r>
          </a:p>
        </p:txBody>
      </p:sp>
    </p:spTree>
    <p:extLst>
      <p:ext uri="{BB962C8B-B14F-4D97-AF65-F5344CB8AC3E}">
        <p14:creationId xmlns:p14="http://schemas.microsoft.com/office/powerpoint/2010/main" val="20627296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rot="16200000">
            <a:off x="-1058390" y="2282664"/>
            <a:ext cx="9676539" cy="5356140"/>
            <a:chOff x="85725" y="11864709"/>
            <a:chExt cx="30869043" cy="1680493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4079"/>
            <a:stretch/>
          </p:blipFill>
          <p:spPr>
            <a:xfrm>
              <a:off x="10658932" y="11906061"/>
              <a:ext cx="10032301" cy="13594499"/>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4388"/>
            <a:stretch/>
          </p:blipFill>
          <p:spPr>
            <a:xfrm>
              <a:off x="20835320" y="11900933"/>
              <a:ext cx="9999949" cy="13594499"/>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25" y="11864709"/>
              <a:ext cx="10458850" cy="13594499"/>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7236" y="27421402"/>
              <a:ext cx="9513997" cy="124823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34348" y="25894708"/>
              <a:ext cx="9377945" cy="1151412"/>
            </a:xfrm>
            <a:prstGeom prst="rect">
              <a:avLst/>
            </a:prstGeom>
          </p:spPr>
        </p:pic>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53843" y="27413675"/>
              <a:ext cx="9165049" cy="1220024"/>
            </a:xfrm>
            <a:prstGeom prst="rect">
              <a:avLst/>
            </a:prstGeom>
          </p:spPr>
        </p:pic>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344086" y="25915526"/>
              <a:ext cx="9610682" cy="1137714"/>
            </a:xfrm>
            <a:prstGeom prst="rect">
              <a:avLst/>
            </a:prstGeom>
          </p:spPr>
        </p:pic>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0487" y="27413675"/>
              <a:ext cx="9484139" cy="1232488"/>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1108" y="25872642"/>
              <a:ext cx="9273014" cy="1127599"/>
            </a:xfrm>
            <a:prstGeom prst="rect">
              <a:avLst/>
            </a:prstGeom>
          </p:spPr>
        </p:pic>
        <p:sp>
          <p:nvSpPr>
            <p:cNvPr id="36" name="Oval 35">
              <a:extLst>
                <a:ext uri="{FF2B5EF4-FFF2-40B4-BE49-F238E27FC236}">
                  <a16:creationId xmlns:a16="http://schemas.microsoft.com/office/drawing/2014/main" id="{AC64AF32-5BFE-404F-B553-A97D4E962326}"/>
                </a:ext>
              </a:extLst>
            </p:cNvPr>
            <p:cNvSpPr/>
            <p:nvPr/>
          </p:nvSpPr>
          <p:spPr>
            <a:xfrm>
              <a:off x="7623562" y="24229555"/>
              <a:ext cx="292172" cy="2751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Oval 26">
              <a:extLst>
                <a:ext uri="{FF2B5EF4-FFF2-40B4-BE49-F238E27FC236}">
                  <a16:creationId xmlns:a16="http://schemas.microsoft.com/office/drawing/2014/main" id="{AC64AF32-5BFE-404F-B553-A97D4E962326}"/>
                </a:ext>
              </a:extLst>
            </p:cNvPr>
            <p:cNvSpPr/>
            <p:nvPr/>
          </p:nvSpPr>
          <p:spPr>
            <a:xfrm>
              <a:off x="13507856" y="24229555"/>
              <a:ext cx="292172" cy="2751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Oval 27">
              <a:extLst>
                <a:ext uri="{FF2B5EF4-FFF2-40B4-BE49-F238E27FC236}">
                  <a16:creationId xmlns:a16="http://schemas.microsoft.com/office/drawing/2014/main" id="{AC64AF32-5BFE-404F-B553-A97D4E962326}"/>
                </a:ext>
              </a:extLst>
            </p:cNvPr>
            <p:cNvSpPr/>
            <p:nvPr/>
          </p:nvSpPr>
          <p:spPr>
            <a:xfrm>
              <a:off x="23202462" y="24229555"/>
              <a:ext cx="292172" cy="275107"/>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9" name="Oval 28">
              <a:extLst>
                <a:ext uri="{FF2B5EF4-FFF2-40B4-BE49-F238E27FC236}">
                  <a16:creationId xmlns:a16="http://schemas.microsoft.com/office/drawing/2014/main" id="{AC64AF32-5BFE-404F-B553-A97D4E962326}"/>
                </a:ext>
              </a:extLst>
            </p:cNvPr>
            <p:cNvSpPr/>
            <p:nvPr/>
          </p:nvSpPr>
          <p:spPr>
            <a:xfrm>
              <a:off x="22019890" y="25915526"/>
              <a:ext cx="292172" cy="275107"/>
            </a:xfrm>
            <a:prstGeom prst="ellipse">
              <a:avLst/>
            </a:prstGeom>
            <a:solidFill>
              <a:srgbClr val="1B81BA"/>
            </a:solidFill>
            <a:ln>
              <a:solidFill>
                <a:srgbClr val="1B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1" name="Oval 30">
              <a:extLst>
                <a:ext uri="{FF2B5EF4-FFF2-40B4-BE49-F238E27FC236}">
                  <a16:creationId xmlns:a16="http://schemas.microsoft.com/office/drawing/2014/main" id="{AC64AF32-5BFE-404F-B553-A97D4E962326}"/>
                </a:ext>
              </a:extLst>
            </p:cNvPr>
            <p:cNvSpPr/>
            <p:nvPr/>
          </p:nvSpPr>
          <p:spPr>
            <a:xfrm>
              <a:off x="12954548" y="25875006"/>
              <a:ext cx="292172" cy="275107"/>
            </a:xfrm>
            <a:prstGeom prst="ellipse">
              <a:avLst/>
            </a:prstGeom>
            <a:solidFill>
              <a:srgbClr val="1B81BA"/>
            </a:solidFill>
            <a:ln>
              <a:solidFill>
                <a:srgbClr val="1B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Oval 31">
              <a:extLst>
                <a:ext uri="{FF2B5EF4-FFF2-40B4-BE49-F238E27FC236}">
                  <a16:creationId xmlns:a16="http://schemas.microsoft.com/office/drawing/2014/main" id="{AC64AF32-5BFE-404F-B553-A97D4E962326}"/>
                </a:ext>
              </a:extLst>
            </p:cNvPr>
            <p:cNvSpPr/>
            <p:nvPr/>
          </p:nvSpPr>
          <p:spPr>
            <a:xfrm>
              <a:off x="9380205" y="25875005"/>
              <a:ext cx="292172" cy="275107"/>
            </a:xfrm>
            <a:prstGeom prst="ellipse">
              <a:avLst/>
            </a:prstGeom>
            <a:solidFill>
              <a:srgbClr val="1B81BA"/>
            </a:solidFill>
            <a:ln>
              <a:solidFill>
                <a:srgbClr val="1B8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Oval 32">
              <a:extLst>
                <a:ext uri="{FF2B5EF4-FFF2-40B4-BE49-F238E27FC236}">
                  <a16:creationId xmlns:a16="http://schemas.microsoft.com/office/drawing/2014/main" id="{AC64AF32-5BFE-404F-B553-A97D4E962326}"/>
                </a:ext>
              </a:extLst>
            </p:cNvPr>
            <p:cNvSpPr/>
            <p:nvPr/>
          </p:nvSpPr>
          <p:spPr>
            <a:xfrm>
              <a:off x="7254683" y="27393547"/>
              <a:ext cx="292172" cy="275107"/>
            </a:xfrm>
            <a:prstGeom prst="ellipse">
              <a:avLst/>
            </a:prstGeom>
            <a:solidFill>
              <a:srgbClr val="D35500"/>
            </a:solidFill>
            <a:ln>
              <a:solidFill>
                <a:srgbClr val="D3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Oval 33">
              <a:extLst>
                <a:ext uri="{FF2B5EF4-FFF2-40B4-BE49-F238E27FC236}">
                  <a16:creationId xmlns:a16="http://schemas.microsoft.com/office/drawing/2014/main" id="{AC64AF32-5BFE-404F-B553-A97D4E962326}"/>
                </a:ext>
              </a:extLst>
            </p:cNvPr>
            <p:cNvSpPr/>
            <p:nvPr/>
          </p:nvSpPr>
          <p:spPr>
            <a:xfrm>
              <a:off x="12458301" y="27396643"/>
              <a:ext cx="292172" cy="275107"/>
            </a:xfrm>
            <a:prstGeom prst="ellipse">
              <a:avLst/>
            </a:prstGeom>
            <a:solidFill>
              <a:srgbClr val="D35500"/>
            </a:solidFill>
            <a:ln>
              <a:solidFill>
                <a:srgbClr val="D3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5" name="Oval 34">
              <a:extLst>
                <a:ext uri="{FF2B5EF4-FFF2-40B4-BE49-F238E27FC236}">
                  <a16:creationId xmlns:a16="http://schemas.microsoft.com/office/drawing/2014/main" id="{AC64AF32-5BFE-404F-B553-A97D4E962326}"/>
                </a:ext>
              </a:extLst>
            </p:cNvPr>
            <p:cNvSpPr/>
            <p:nvPr/>
          </p:nvSpPr>
          <p:spPr>
            <a:xfrm>
              <a:off x="21589792" y="27393546"/>
              <a:ext cx="292172" cy="275107"/>
            </a:xfrm>
            <a:prstGeom prst="ellipse">
              <a:avLst/>
            </a:prstGeom>
            <a:solidFill>
              <a:srgbClr val="D35500"/>
            </a:solidFill>
            <a:ln>
              <a:solidFill>
                <a:srgbClr val="D35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
        <p:nvSpPr>
          <p:cNvPr id="45" name="TextBox 44">
            <a:extLst>
              <a:ext uri="{FF2B5EF4-FFF2-40B4-BE49-F238E27FC236}">
                <a16:creationId xmlns:a16="http://schemas.microsoft.com/office/drawing/2014/main" id="{C38990B4-94A0-40CA-AA5A-11D197C38032}"/>
              </a:ext>
            </a:extLst>
          </p:cNvPr>
          <p:cNvSpPr txBox="1"/>
          <p:nvPr/>
        </p:nvSpPr>
        <p:spPr>
          <a:xfrm rot="16200000">
            <a:off x="-1136985" y="4715544"/>
            <a:ext cx="4049677" cy="230832"/>
          </a:xfrm>
          <a:prstGeom prst="rect">
            <a:avLst/>
          </a:prstGeom>
          <a:noFill/>
        </p:spPr>
        <p:txBody>
          <a:bodyPr wrap="square" rtlCol="0">
            <a:spAutoFit/>
          </a:bodyPr>
          <a:lstStyle/>
          <a:p>
            <a:pPr algn="ctr"/>
            <a:r>
              <a:rPr lang="en-US" sz="900" b="1" dirty="0">
                <a:highlight>
                  <a:srgbClr val="FFFFFF"/>
                </a:highlight>
                <a:latin typeface="Arial" panose="020B0604020202020204" pitchFamily="34" charset="0"/>
                <a:cs typeface="Arial" panose="020B0604020202020204" pitchFamily="34" charset="0"/>
              </a:rPr>
              <a:t>Planetary Atmospheric Conditions</a:t>
            </a:r>
            <a:endParaRPr lang="en-US" sz="900" b="1" dirty="0">
              <a:highlight>
                <a:srgbClr val="FFFFFF"/>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23081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0" y="1760768"/>
            <a:ext cx="7687949" cy="6420706"/>
          </a:xfrm>
          <a:prstGeom prst="rect">
            <a:avLst/>
          </a:prstGeom>
        </p:spPr>
      </p:pic>
      <p:sp>
        <p:nvSpPr>
          <p:cNvPr id="23" name="TextBox 22">
            <a:extLst>
              <a:ext uri="{FF2B5EF4-FFF2-40B4-BE49-F238E27FC236}">
                <a16:creationId xmlns:a16="http://schemas.microsoft.com/office/drawing/2014/main" id="{C38990B4-94A0-40CA-AA5A-11D197C38032}"/>
              </a:ext>
            </a:extLst>
          </p:cNvPr>
          <p:cNvSpPr txBox="1"/>
          <p:nvPr/>
        </p:nvSpPr>
        <p:spPr>
          <a:xfrm>
            <a:off x="1819135" y="1529936"/>
            <a:ext cx="4049677" cy="230832"/>
          </a:xfrm>
          <a:prstGeom prst="rect">
            <a:avLst/>
          </a:prstGeom>
          <a:noFill/>
        </p:spPr>
        <p:txBody>
          <a:bodyPr wrap="square" rtlCol="0">
            <a:spAutoFit/>
          </a:bodyPr>
          <a:lstStyle/>
          <a:p>
            <a:pPr algn="ctr"/>
            <a:r>
              <a:rPr lang="en-US" sz="900" b="1" dirty="0" smtClean="0">
                <a:highlight>
                  <a:srgbClr val="FFFFFF"/>
                </a:highlight>
                <a:latin typeface="Arial" panose="020B0604020202020204" pitchFamily="34" charset="0"/>
                <a:cs typeface="Arial" panose="020B0604020202020204" pitchFamily="34" charset="0"/>
              </a:rPr>
              <a:t>Atmospheric Effects Model: Pseudocode</a:t>
            </a:r>
            <a:endParaRPr lang="en-US" sz="900" b="1" dirty="0">
              <a:highlight>
                <a:srgbClr val="FFFFFF"/>
              </a:highligh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505930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964" y="3640340"/>
            <a:ext cx="8809821" cy="261758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7293" t="2276" r="8812" b="5901"/>
          <a:stretch/>
        </p:blipFill>
        <p:spPr>
          <a:xfrm>
            <a:off x="5513616" y="3713298"/>
            <a:ext cx="2089556" cy="2385882"/>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t="4889"/>
          <a:stretch/>
        </p:blipFill>
        <p:spPr>
          <a:xfrm>
            <a:off x="-435965" y="6272839"/>
            <a:ext cx="8809821" cy="248959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5964" y="1111135"/>
            <a:ext cx="8809821" cy="2617584"/>
          </a:xfrm>
          <a:prstGeom prst="rect">
            <a:avLst/>
          </a:prstGeom>
        </p:spPr>
      </p:pic>
      <p:pic>
        <p:nvPicPr>
          <p:cNvPr id="12" name="Picture 11"/>
          <p:cNvPicPr>
            <a:picLocks noChangeAspect="1"/>
          </p:cNvPicPr>
          <p:nvPr/>
        </p:nvPicPr>
        <p:blipFill rotWithShape="1">
          <a:blip r:embed="rId7"/>
          <a:srcRect b="6047"/>
          <a:stretch/>
        </p:blipFill>
        <p:spPr>
          <a:xfrm>
            <a:off x="5463139" y="1111135"/>
            <a:ext cx="2240111" cy="2449422"/>
          </a:xfrm>
          <a:prstGeom prst="rect">
            <a:avLst/>
          </a:prstGeom>
        </p:spPr>
      </p:pic>
      <p:sp>
        <p:nvSpPr>
          <p:cNvPr id="32" name="TextBox 31">
            <a:extLst>
              <a:ext uri="{FF2B5EF4-FFF2-40B4-BE49-F238E27FC236}">
                <a16:creationId xmlns:a16="http://schemas.microsoft.com/office/drawing/2014/main" id="{174540C6-E31A-40B8-83C3-5FCB885273A3}"/>
              </a:ext>
            </a:extLst>
          </p:cNvPr>
          <p:cNvSpPr txBox="1"/>
          <p:nvPr/>
        </p:nvSpPr>
        <p:spPr>
          <a:xfrm rot="16200000">
            <a:off x="-571757" y="2200715"/>
            <a:ext cx="1650833" cy="238527"/>
          </a:xfrm>
          <a:prstGeom prst="rect">
            <a:avLst/>
          </a:prstGeom>
          <a:solidFill>
            <a:schemeClr val="bg1"/>
          </a:solid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A. Change in Velocity</a:t>
            </a:r>
          </a:p>
        </p:txBody>
      </p:sp>
      <p:sp>
        <p:nvSpPr>
          <p:cNvPr id="43" name="TextBox 42">
            <a:extLst>
              <a:ext uri="{FF2B5EF4-FFF2-40B4-BE49-F238E27FC236}">
                <a16:creationId xmlns:a16="http://schemas.microsoft.com/office/drawing/2014/main" id="{0FF52647-FA1F-4077-BC7D-42D4F2AB4897}"/>
              </a:ext>
            </a:extLst>
          </p:cNvPr>
          <p:cNvSpPr txBox="1"/>
          <p:nvPr/>
        </p:nvSpPr>
        <p:spPr>
          <a:xfrm rot="16200000">
            <a:off x="-433774" y="4791835"/>
            <a:ext cx="1374869" cy="238527"/>
          </a:xfrm>
          <a:prstGeom prst="rect">
            <a:avLst/>
          </a:prstGeom>
          <a:solidFill>
            <a:schemeClr val="bg1"/>
          </a:solid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B. Change in Angle </a:t>
            </a:r>
          </a:p>
        </p:txBody>
      </p:sp>
      <p:sp>
        <p:nvSpPr>
          <p:cNvPr id="44" name="TextBox 43">
            <a:extLst>
              <a:ext uri="{FF2B5EF4-FFF2-40B4-BE49-F238E27FC236}">
                <a16:creationId xmlns:a16="http://schemas.microsoft.com/office/drawing/2014/main" id="{D07F5C62-06A8-442C-8831-1BC7C36B7AA3}"/>
              </a:ext>
            </a:extLst>
          </p:cNvPr>
          <p:cNvSpPr txBox="1"/>
          <p:nvPr/>
        </p:nvSpPr>
        <p:spPr>
          <a:xfrm rot="16200000">
            <a:off x="-433776" y="7296950"/>
            <a:ext cx="1374869" cy="238527"/>
          </a:xfrm>
          <a:prstGeom prst="rect">
            <a:avLst/>
          </a:prstGeom>
          <a:solidFill>
            <a:schemeClr val="bg1"/>
          </a:solid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C. Change in Mass</a:t>
            </a:r>
          </a:p>
        </p:txBody>
      </p:sp>
      <p:sp>
        <p:nvSpPr>
          <p:cNvPr id="45" name="TextBox 44">
            <a:extLst>
              <a:ext uri="{FF2B5EF4-FFF2-40B4-BE49-F238E27FC236}">
                <a16:creationId xmlns:a16="http://schemas.microsoft.com/office/drawing/2014/main" id="{71C63B3F-795F-426F-A51F-0E66D5BEB4E4}"/>
              </a:ext>
            </a:extLst>
          </p:cNvPr>
          <p:cNvSpPr txBox="1"/>
          <p:nvPr/>
        </p:nvSpPr>
        <p:spPr>
          <a:xfrm>
            <a:off x="2173489" y="705534"/>
            <a:ext cx="4037896" cy="261610"/>
          </a:xfrm>
          <a:prstGeom prst="rect">
            <a:avLst/>
          </a:prstGeom>
          <a:noFill/>
        </p:spPr>
        <p:txBody>
          <a:bodyPr wrap="square" rtlCol="0">
            <a:spAutoFit/>
          </a:bodyPr>
          <a:lstStyle/>
          <a:p>
            <a:pPr algn="ctr"/>
            <a:r>
              <a:rPr lang="en-US" sz="1100" b="1" dirty="0">
                <a:highlight>
                  <a:srgbClr val="FFFFFF"/>
                </a:highlight>
                <a:latin typeface="Arial" panose="020B0604020202020204" pitchFamily="34" charset="0"/>
                <a:cs typeface="Arial" panose="020B0604020202020204" pitchFamily="34" charset="0"/>
              </a:rPr>
              <a:t>Model Sensitivity to Atmospheric Effect Equations</a:t>
            </a:r>
          </a:p>
        </p:txBody>
      </p:sp>
      <p:sp>
        <p:nvSpPr>
          <p:cNvPr id="49" name="TextBox 48">
            <a:extLst>
              <a:ext uri="{FF2B5EF4-FFF2-40B4-BE49-F238E27FC236}">
                <a16:creationId xmlns:a16="http://schemas.microsoft.com/office/drawing/2014/main" id="{4E3657D5-68DD-4664-9A07-825AC69DFD18}"/>
              </a:ext>
            </a:extLst>
          </p:cNvPr>
          <p:cNvSpPr txBox="1"/>
          <p:nvPr/>
        </p:nvSpPr>
        <p:spPr>
          <a:xfrm rot="20449792">
            <a:off x="1377927" y="2039432"/>
            <a:ext cx="455098" cy="246221"/>
          </a:xfrm>
          <a:prstGeom prst="rect">
            <a:avLst/>
          </a:prstGeom>
          <a:noFill/>
        </p:spPr>
        <p:txBody>
          <a:bodyPr wrap="square" rtlCol="0">
            <a:spAutoFit/>
          </a:bodyPr>
          <a:lstStyle/>
          <a:p>
            <a:r>
              <a:rPr lang="en-US" sz="1000" dirty="0">
                <a:highlight>
                  <a:srgbClr val="FFFFFF"/>
                </a:highlight>
              </a:rPr>
              <a:t>2004</a:t>
            </a:r>
          </a:p>
        </p:txBody>
      </p:sp>
      <p:sp>
        <p:nvSpPr>
          <p:cNvPr id="50" name="TextBox 49">
            <a:extLst>
              <a:ext uri="{FF2B5EF4-FFF2-40B4-BE49-F238E27FC236}">
                <a16:creationId xmlns:a16="http://schemas.microsoft.com/office/drawing/2014/main" id="{E20E71E1-6A6B-4917-A457-C4C03A09098C}"/>
              </a:ext>
            </a:extLst>
          </p:cNvPr>
          <p:cNvSpPr txBox="1"/>
          <p:nvPr/>
        </p:nvSpPr>
        <p:spPr>
          <a:xfrm rot="18164650">
            <a:off x="4721010" y="8123184"/>
            <a:ext cx="455098" cy="246221"/>
          </a:xfrm>
          <a:prstGeom prst="rect">
            <a:avLst/>
          </a:prstGeom>
          <a:noFill/>
        </p:spPr>
        <p:txBody>
          <a:bodyPr wrap="square" rtlCol="0">
            <a:spAutoFit/>
          </a:bodyPr>
          <a:lstStyle/>
          <a:p>
            <a:r>
              <a:rPr lang="en-US" sz="1000" dirty="0">
                <a:highlight>
                  <a:srgbClr val="FFFFFF"/>
                </a:highlight>
              </a:rPr>
              <a:t>1958</a:t>
            </a:r>
          </a:p>
        </p:txBody>
      </p:sp>
      <p:sp>
        <p:nvSpPr>
          <p:cNvPr id="51" name="TextBox 50">
            <a:extLst>
              <a:ext uri="{FF2B5EF4-FFF2-40B4-BE49-F238E27FC236}">
                <a16:creationId xmlns:a16="http://schemas.microsoft.com/office/drawing/2014/main" id="{38AC86AC-BD3B-4CB1-9E08-4384AF0613C6}"/>
              </a:ext>
            </a:extLst>
          </p:cNvPr>
          <p:cNvSpPr txBox="1"/>
          <p:nvPr/>
        </p:nvSpPr>
        <p:spPr>
          <a:xfrm rot="19429864">
            <a:off x="4593149" y="3114357"/>
            <a:ext cx="455098" cy="246221"/>
          </a:xfrm>
          <a:prstGeom prst="rect">
            <a:avLst/>
          </a:prstGeom>
          <a:noFill/>
        </p:spPr>
        <p:txBody>
          <a:bodyPr wrap="square" rtlCol="0">
            <a:spAutoFit/>
          </a:bodyPr>
          <a:lstStyle/>
          <a:p>
            <a:r>
              <a:rPr lang="en-US" sz="1000" dirty="0"/>
              <a:t>2003</a:t>
            </a:r>
          </a:p>
        </p:txBody>
      </p:sp>
      <p:sp>
        <p:nvSpPr>
          <p:cNvPr id="52" name="TextBox 51">
            <a:extLst>
              <a:ext uri="{FF2B5EF4-FFF2-40B4-BE49-F238E27FC236}">
                <a16:creationId xmlns:a16="http://schemas.microsoft.com/office/drawing/2014/main" id="{96203E2F-D633-4DE1-97FB-A290773E57C7}"/>
              </a:ext>
            </a:extLst>
          </p:cNvPr>
          <p:cNvSpPr txBox="1"/>
          <p:nvPr/>
        </p:nvSpPr>
        <p:spPr>
          <a:xfrm rot="20040536">
            <a:off x="1666561" y="3061740"/>
            <a:ext cx="455098" cy="246221"/>
          </a:xfrm>
          <a:prstGeom prst="rect">
            <a:avLst/>
          </a:prstGeom>
          <a:noFill/>
        </p:spPr>
        <p:txBody>
          <a:bodyPr wrap="square" rtlCol="0">
            <a:spAutoFit/>
          </a:bodyPr>
          <a:lstStyle/>
          <a:p>
            <a:r>
              <a:rPr lang="en-US" sz="1000" dirty="0"/>
              <a:t>2003</a:t>
            </a:r>
          </a:p>
        </p:txBody>
      </p:sp>
      <p:sp>
        <p:nvSpPr>
          <p:cNvPr id="53" name="TextBox 52">
            <a:extLst>
              <a:ext uri="{FF2B5EF4-FFF2-40B4-BE49-F238E27FC236}">
                <a16:creationId xmlns:a16="http://schemas.microsoft.com/office/drawing/2014/main" id="{CE77EAB6-8D52-48A9-8776-5941E37A55F8}"/>
              </a:ext>
            </a:extLst>
          </p:cNvPr>
          <p:cNvSpPr txBox="1"/>
          <p:nvPr/>
        </p:nvSpPr>
        <p:spPr>
          <a:xfrm rot="16567859">
            <a:off x="2154048" y="3060396"/>
            <a:ext cx="455098" cy="246221"/>
          </a:xfrm>
          <a:prstGeom prst="rect">
            <a:avLst/>
          </a:prstGeom>
          <a:noFill/>
        </p:spPr>
        <p:txBody>
          <a:bodyPr wrap="square" rtlCol="0">
            <a:spAutoFit/>
          </a:bodyPr>
          <a:lstStyle/>
          <a:p>
            <a:r>
              <a:rPr lang="en-US" sz="1000" dirty="0"/>
              <a:t>2005</a:t>
            </a:r>
          </a:p>
        </p:txBody>
      </p:sp>
      <p:sp>
        <p:nvSpPr>
          <p:cNvPr id="54" name="TextBox 53">
            <a:extLst>
              <a:ext uri="{FF2B5EF4-FFF2-40B4-BE49-F238E27FC236}">
                <a16:creationId xmlns:a16="http://schemas.microsoft.com/office/drawing/2014/main" id="{5913764B-08CE-4BAA-9C34-9F86887BF718}"/>
              </a:ext>
            </a:extLst>
          </p:cNvPr>
          <p:cNvSpPr txBox="1"/>
          <p:nvPr/>
        </p:nvSpPr>
        <p:spPr>
          <a:xfrm rot="20409516">
            <a:off x="4099682" y="3088133"/>
            <a:ext cx="455098" cy="246221"/>
          </a:xfrm>
          <a:prstGeom prst="rect">
            <a:avLst/>
          </a:prstGeom>
          <a:noFill/>
        </p:spPr>
        <p:txBody>
          <a:bodyPr wrap="square" rtlCol="0">
            <a:spAutoFit/>
          </a:bodyPr>
          <a:lstStyle/>
          <a:p>
            <a:r>
              <a:rPr lang="en-US" sz="1000" dirty="0"/>
              <a:t>2005</a:t>
            </a:r>
          </a:p>
        </p:txBody>
      </p:sp>
      <p:sp>
        <p:nvSpPr>
          <p:cNvPr id="55" name="TextBox 54">
            <a:extLst>
              <a:ext uri="{FF2B5EF4-FFF2-40B4-BE49-F238E27FC236}">
                <a16:creationId xmlns:a16="http://schemas.microsoft.com/office/drawing/2014/main" id="{8D3E2897-83A9-447E-809C-8430276E3988}"/>
              </a:ext>
            </a:extLst>
          </p:cNvPr>
          <p:cNvSpPr txBox="1"/>
          <p:nvPr/>
        </p:nvSpPr>
        <p:spPr>
          <a:xfrm rot="19895556">
            <a:off x="4355508" y="8235235"/>
            <a:ext cx="455098" cy="246221"/>
          </a:xfrm>
          <a:prstGeom prst="rect">
            <a:avLst/>
          </a:prstGeom>
          <a:noFill/>
        </p:spPr>
        <p:txBody>
          <a:bodyPr wrap="square" rtlCol="0">
            <a:spAutoFit/>
          </a:bodyPr>
          <a:lstStyle/>
          <a:p>
            <a:r>
              <a:rPr lang="en-US" sz="1000" dirty="0"/>
              <a:t>1971</a:t>
            </a:r>
          </a:p>
        </p:txBody>
      </p:sp>
      <p:sp>
        <p:nvSpPr>
          <p:cNvPr id="56" name="TextBox 55">
            <a:extLst>
              <a:ext uri="{FF2B5EF4-FFF2-40B4-BE49-F238E27FC236}">
                <a16:creationId xmlns:a16="http://schemas.microsoft.com/office/drawing/2014/main" id="{21EBF0D2-4345-4ACA-9A86-99671CEDCC2A}"/>
              </a:ext>
            </a:extLst>
          </p:cNvPr>
          <p:cNvSpPr txBox="1"/>
          <p:nvPr/>
        </p:nvSpPr>
        <p:spPr>
          <a:xfrm rot="16933361">
            <a:off x="3880495" y="7501448"/>
            <a:ext cx="455098" cy="246221"/>
          </a:xfrm>
          <a:prstGeom prst="rect">
            <a:avLst/>
          </a:prstGeom>
          <a:noFill/>
        </p:spPr>
        <p:txBody>
          <a:bodyPr wrap="square" rtlCol="0">
            <a:spAutoFit/>
          </a:bodyPr>
          <a:lstStyle/>
          <a:p>
            <a:r>
              <a:rPr lang="en-US" sz="1000" dirty="0"/>
              <a:t>1983</a:t>
            </a:r>
          </a:p>
        </p:txBody>
      </p:sp>
      <p:sp>
        <p:nvSpPr>
          <p:cNvPr id="57" name="TextBox 56">
            <a:extLst>
              <a:ext uri="{FF2B5EF4-FFF2-40B4-BE49-F238E27FC236}">
                <a16:creationId xmlns:a16="http://schemas.microsoft.com/office/drawing/2014/main" id="{B6486EA6-9B4A-4BB1-967B-41DE6AFA2064}"/>
              </a:ext>
            </a:extLst>
          </p:cNvPr>
          <p:cNvSpPr txBox="1"/>
          <p:nvPr/>
        </p:nvSpPr>
        <p:spPr>
          <a:xfrm rot="20157245">
            <a:off x="4243385" y="8123548"/>
            <a:ext cx="455098" cy="246221"/>
          </a:xfrm>
          <a:prstGeom prst="rect">
            <a:avLst/>
          </a:prstGeom>
          <a:noFill/>
        </p:spPr>
        <p:txBody>
          <a:bodyPr wrap="square" rtlCol="0">
            <a:spAutoFit/>
          </a:bodyPr>
          <a:lstStyle/>
          <a:p>
            <a:r>
              <a:rPr lang="en-US" sz="1000" dirty="0"/>
              <a:t>1980</a:t>
            </a:r>
            <a:endParaRPr lang="en-US" sz="1000" dirty="0"/>
          </a:p>
        </p:txBody>
      </p:sp>
      <p:sp>
        <p:nvSpPr>
          <p:cNvPr id="58" name="TextBox 57">
            <a:extLst>
              <a:ext uri="{FF2B5EF4-FFF2-40B4-BE49-F238E27FC236}">
                <a16:creationId xmlns:a16="http://schemas.microsoft.com/office/drawing/2014/main" id="{0F3CB7DB-169A-4240-977D-4E93BAE8D205}"/>
              </a:ext>
            </a:extLst>
          </p:cNvPr>
          <p:cNvSpPr txBox="1"/>
          <p:nvPr/>
        </p:nvSpPr>
        <p:spPr>
          <a:xfrm rot="19686288">
            <a:off x="1780309" y="8113377"/>
            <a:ext cx="455098" cy="246221"/>
          </a:xfrm>
          <a:prstGeom prst="rect">
            <a:avLst/>
          </a:prstGeom>
          <a:noFill/>
        </p:spPr>
        <p:txBody>
          <a:bodyPr wrap="square" rtlCol="0">
            <a:spAutoFit/>
          </a:bodyPr>
          <a:lstStyle/>
          <a:p>
            <a:r>
              <a:rPr lang="en-US" sz="1000" dirty="0"/>
              <a:t>1983</a:t>
            </a:r>
          </a:p>
        </p:txBody>
      </p:sp>
      <p:sp>
        <p:nvSpPr>
          <p:cNvPr id="60" name="TextBox 59">
            <a:extLst>
              <a:ext uri="{FF2B5EF4-FFF2-40B4-BE49-F238E27FC236}">
                <a16:creationId xmlns:a16="http://schemas.microsoft.com/office/drawing/2014/main" id="{9AD978D7-EC60-4930-8606-397B50DD0D42}"/>
              </a:ext>
            </a:extLst>
          </p:cNvPr>
          <p:cNvSpPr txBox="1"/>
          <p:nvPr/>
        </p:nvSpPr>
        <p:spPr>
          <a:xfrm rot="18480056">
            <a:off x="2077413" y="8082307"/>
            <a:ext cx="455098" cy="246221"/>
          </a:xfrm>
          <a:prstGeom prst="rect">
            <a:avLst/>
          </a:prstGeom>
          <a:noFill/>
        </p:spPr>
        <p:txBody>
          <a:bodyPr wrap="square" rtlCol="0">
            <a:spAutoFit/>
          </a:bodyPr>
          <a:lstStyle/>
          <a:p>
            <a:r>
              <a:rPr lang="en-US" sz="1000" dirty="0">
                <a:highlight>
                  <a:srgbClr val="FFFFFF"/>
                </a:highlight>
              </a:rPr>
              <a:t>1958</a:t>
            </a:r>
          </a:p>
        </p:txBody>
      </p:sp>
      <p:sp>
        <p:nvSpPr>
          <p:cNvPr id="46" name="TextBox 45">
            <a:extLst>
              <a:ext uri="{FF2B5EF4-FFF2-40B4-BE49-F238E27FC236}">
                <a16:creationId xmlns:a16="http://schemas.microsoft.com/office/drawing/2014/main" id="{8A7945F6-02CC-44FE-9896-D08369834E04}"/>
              </a:ext>
            </a:extLst>
          </p:cNvPr>
          <p:cNvSpPr txBox="1"/>
          <p:nvPr/>
        </p:nvSpPr>
        <p:spPr>
          <a:xfrm>
            <a:off x="878131" y="1031352"/>
            <a:ext cx="1349099" cy="238527"/>
          </a:xfrm>
          <a:prstGeom prst="rect">
            <a:avLst/>
          </a:prstGeom>
          <a:no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Change in Velocity</a:t>
            </a:r>
          </a:p>
        </p:txBody>
      </p:sp>
      <p:sp>
        <p:nvSpPr>
          <p:cNvPr id="47" name="TextBox 46">
            <a:extLst>
              <a:ext uri="{FF2B5EF4-FFF2-40B4-BE49-F238E27FC236}">
                <a16:creationId xmlns:a16="http://schemas.microsoft.com/office/drawing/2014/main" id="{56E0B910-FB77-4503-AF44-A0485FC09772}"/>
              </a:ext>
            </a:extLst>
          </p:cNvPr>
          <p:cNvSpPr txBox="1"/>
          <p:nvPr/>
        </p:nvSpPr>
        <p:spPr>
          <a:xfrm>
            <a:off x="3428510" y="1031352"/>
            <a:ext cx="1349099" cy="238527"/>
          </a:xfrm>
          <a:prstGeom prst="rect">
            <a:avLst/>
          </a:prstGeom>
          <a:no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Change in Mass</a:t>
            </a:r>
          </a:p>
        </p:txBody>
      </p:sp>
      <p:sp>
        <p:nvSpPr>
          <p:cNvPr id="48" name="TextBox 47">
            <a:extLst>
              <a:ext uri="{FF2B5EF4-FFF2-40B4-BE49-F238E27FC236}">
                <a16:creationId xmlns:a16="http://schemas.microsoft.com/office/drawing/2014/main" id="{E16A1D3E-A9DA-43FB-BF9B-8A2FDDC6F2FB}"/>
              </a:ext>
            </a:extLst>
          </p:cNvPr>
          <p:cNvSpPr txBox="1"/>
          <p:nvPr/>
        </p:nvSpPr>
        <p:spPr>
          <a:xfrm>
            <a:off x="5901183" y="1031352"/>
            <a:ext cx="1349099" cy="238527"/>
          </a:xfrm>
          <a:prstGeom prst="rect">
            <a:avLst/>
          </a:prstGeom>
          <a:no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Change in Angle</a:t>
            </a:r>
          </a:p>
        </p:txBody>
      </p:sp>
      <p:pic>
        <p:nvPicPr>
          <p:cNvPr id="13" name="Picture 12"/>
          <p:cNvPicPr>
            <a:picLocks noChangeAspect="1"/>
          </p:cNvPicPr>
          <p:nvPr/>
        </p:nvPicPr>
        <p:blipFill>
          <a:blip r:embed="rId8"/>
          <a:stretch>
            <a:fillRect/>
          </a:stretch>
        </p:blipFill>
        <p:spPr>
          <a:xfrm>
            <a:off x="5463139" y="6257924"/>
            <a:ext cx="2288629" cy="2345769"/>
          </a:xfrm>
          <a:prstGeom prst="rect">
            <a:avLst/>
          </a:prstGeom>
        </p:spPr>
      </p:pic>
      <p:sp>
        <p:nvSpPr>
          <p:cNvPr id="75" name="TextBox 74">
            <a:extLst>
              <a:ext uri="{FF2B5EF4-FFF2-40B4-BE49-F238E27FC236}">
                <a16:creationId xmlns:a16="http://schemas.microsoft.com/office/drawing/2014/main" id="{21EBF0D2-4345-4ACA-9A86-99671CEDCC2A}"/>
              </a:ext>
            </a:extLst>
          </p:cNvPr>
          <p:cNvSpPr txBox="1"/>
          <p:nvPr/>
        </p:nvSpPr>
        <p:spPr>
          <a:xfrm rot="16200000">
            <a:off x="6566822" y="4826021"/>
            <a:ext cx="455098" cy="246221"/>
          </a:xfrm>
          <a:prstGeom prst="rect">
            <a:avLst/>
          </a:prstGeom>
          <a:noFill/>
        </p:spPr>
        <p:txBody>
          <a:bodyPr wrap="square" rtlCol="0">
            <a:spAutoFit/>
          </a:bodyPr>
          <a:lstStyle/>
          <a:p>
            <a:r>
              <a:rPr lang="en-US" sz="1000" dirty="0" smtClean="0"/>
              <a:t>1993</a:t>
            </a:r>
            <a:endParaRPr lang="en-US" sz="1000" dirty="0"/>
          </a:p>
        </p:txBody>
      </p:sp>
      <p:sp>
        <p:nvSpPr>
          <p:cNvPr id="76" name="TextBox 75">
            <a:extLst>
              <a:ext uri="{FF2B5EF4-FFF2-40B4-BE49-F238E27FC236}">
                <a16:creationId xmlns:a16="http://schemas.microsoft.com/office/drawing/2014/main" id="{21EBF0D2-4345-4ACA-9A86-99671CEDCC2A}"/>
              </a:ext>
            </a:extLst>
          </p:cNvPr>
          <p:cNvSpPr txBox="1"/>
          <p:nvPr/>
        </p:nvSpPr>
        <p:spPr>
          <a:xfrm rot="16200000">
            <a:off x="6023263" y="4826021"/>
            <a:ext cx="455098" cy="246221"/>
          </a:xfrm>
          <a:prstGeom prst="rect">
            <a:avLst/>
          </a:prstGeom>
          <a:noFill/>
        </p:spPr>
        <p:txBody>
          <a:bodyPr wrap="square" rtlCol="0">
            <a:spAutoFit/>
          </a:bodyPr>
          <a:lstStyle/>
          <a:p>
            <a:r>
              <a:rPr lang="en-US" sz="1000" dirty="0" smtClean="0"/>
              <a:t>1971</a:t>
            </a:r>
            <a:endParaRPr lang="en-US" sz="1000" dirty="0"/>
          </a:p>
        </p:txBody>
      </p:sp>
      <p:cxnSp>
        <p:nvCxnSpPr>
          <p:cNvPr id="78" name="Straight Arrow Connector 77">
            <a:extLst>
              <a:ext uri="{FF2B5EF4-FFF2-40B4-BE49-F238E27FC236}">
                <a16:creationId xmlns:a16="http://schemas.microsoft.com/office/drawing/2014/main" id="{0E614FCD-3487-4451-8B84-92B1D0267643}"/>
              </a:ext>
            </a:extLst>
          </p:cNvPr>
          <p:cNvCxnSpPr>
            <a:cxnSpLocks/>
          </p:cNvCxnSpPr>
          <p:nvPr/>
        </p:nvCxnSpPr>
        <p:spPr>
          <a:xfrm>
            <a:off x="1749616" y="1637669"/>
            <a:ext cx="637988" cy="0"/>
          </a:xfrm>
          <a:prstGeom prst="straightConnector1">
            <a:avLst/>
          </a:prstGeom>
          <a:ln w="127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0481409-8DC6-4DFF-9371-E07AB19C87DD}"/>
              </a:ext>
            </a:extLst>
          </p:cNvPr>
          <p:cNvSpPr txBox="1"/>
          <p:nvPr/>
        </p:nvSpPr>
        <p:spPr>
          <a:xfrm>
            <a:off x="1058453" y="1482579"/>
            <a:ext cx="735317" cy="307777"/>
          </a:xfrm>
          <a:prstGeom prst="rect">
            <a:avLst/>
          </a:prstGeom>
          <a:noFill/>
          <a:ln w="12700">
            <a:noFill/>
          </a:ln>
        </p:spPr>
        <p:txBody>
          <a:bodyPr wrap="square">
            <a:spAutoFit/>
          </a:bodyPr>
          <a:lstStyle/>
          <a:p>
            <a:pPr algn="ctr" defTabSz="144718"/>
            <a:r>
              <a:rPr lang="en-US" sz="700" i="1" dirty="0" smtClean="0">
                <a:solidFill>
                  <a:schemeClr val="tx1">
                    <a:lumMod val="65000"/>
                    <a:lumOff val="35000"/>
                  </a:schemeClr>
                </a:solidFill>
                <a:latin typeface="Arial" panose="020B0604020202020204" pitchFamily="34" charset="0"/>
                <a:cs typeface="Arial" panose="020B0604020202020204" pitchFamily="34" charset="0"/>
              </a:rPr>
              <a:t>Hypothesized</a:t>
            </a:r>
          </a:p>
          <a:p>
            <a:pPr algn="r" defTabSz="144718"/>
            <a:r>
              <a:rPr lang="en-US" sz="700" i="1" dirty="0" smtClean="0">
                <a:solidFill>
                  <a:schemeClr val="tx1">
                    <a:lumMod val="65000"/>
                    <a:lumOff val="35000"/>
                  </a:schemeClr>
                </a:solidFill>
                <a:latin typeface="Arial" panose="020B0604020202020204" pitchFamily="34" charset="0"/>
                <a:cs typeface="Arial" panose="020B0604020202020204" pitchFamily="34" charset="0"/>
              </a:rPr>
              <a:t>Range</a:t>
            </a:r>
            <a:endParaRPr lang="en-US" sz="7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FD21FC4F-5D8B-4BD0-8ECE-7EBFA5C9F1C0}"/>
              </a:ext>
            </a:extLst>
          </p:cNvPr>
          <p:cNvSpPr/>
          <p:nvPr/>
        </p:nvSpPr>
        <p:spPr>
          <a:xfrm>
            <a:off x="1749617" y="1312434"/>
            <a:ext cx="634868" cy="7148090"/>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81" name="Rectangle 80">
            <a:extLst>
              <a:ext uri="{FF2B5EF4-FFF2-40B4-BE49-F238E27FC236}">
                <a16:creationId xmlns:a16="http://schemas.microsoft.com/office/drawing/2014/main" id="{FD21FC4F-5D8B-4BD0-8ECE-7EBFA5C9F1C0}"/>
              </a:ext>
            </a:extLst>
          </p:cNvPr>
          <p:cNvSpPr/>
          <p:nvPr/>
        </p:nvSpPr>
        <p:spPr>
          <a:xfrm>
            <a:off x="3737993" y="1294504"/>
            <a:ext cx="707967" cy="7166019"/>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502064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654001" y="550015"/>
            <a:ext cx="6545812" cy="9233377"/>
          </a:xfrm>
          <a:prstGeom prst="rect">
            <a:avLst/>
          </a:prstGeom>
        </p:spPr>
      </p:pic>
      <p:sp>
        <p:nvSpPr>
          <p:cNvPr id="13" name="TextBox 12">
            <a:extLst>
              <a:ext uri="{FF2B5EF4-FFF2-40B4-BE49-F238E27FC236}">
                <a16:creationId xmlns:a16="http://schemas.microsoft.com/office/drawing/2014/main" id="{174540C6-E31A-40B8-83C3-5FCB885273A3}"/>
              </a:ext>
            </a:extLst>
          </p:cNvPr>
          <p:cNvSpPr txBox="1"/>
          <p:nvPr/>
        </p:nvSpPr>
        <p:spPr>
          <a:xfrm rot="16200000">
            <a:off x="287237" y="1417111"/>
            <a:ext cx="1650833" cy="238527"/>
          </a:xfrm>
          <a:prstGeom prst="rect">
            <a:avLst/>
          </a:prstGeom>
          <a:solidFill>
            <a:schemeClr val="bg1"/>
          </a:solidFill>
        </p:spPr>
        <p:txBody>
          <a:bodyPr wrap="square" rtlCol="0">
            <a:spAutoFit/>
          </a:bodyPr>
          <a:lstStyle/>
          <a:p>
            <a:pPr algn="ctr"/>
            <a:r>
              <a:rPr lang="en-US" sz="950" dirty="0" smtClean="0">
                <a:highlight>
                  <a:srgbClr val="FFFFFF"/>
                </a:highlight>
                <a:latin typeface="Arial" panose="020B0604020202020204" pitchFamily="34" charset="0"/>
                <a:cs typeface="Arial" panose="020B0604020202020204" pitchFamily="34" charset="0"/>
              </a:rPr>
              <a:t>A. Shape Factor</a:t>
            </a:r>
            <a:endParaRPr lang="en-US" sz="950" dirty="0">
              <a:highlight>
                <a:srgbClr val="FFFFFF"/>
              </a:highlight>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1C63B3F-795F-426F-A51F-0E66D5BEB4E4}"/>
              </a:ext>
            </a:extLst>
          </p:cNvPr>
          <p:cNvSpPr txBox="1"/>
          <p:nvPr/>
        </p:nvSpPr>
        <p:spPr>
          <a:xfrm>
            <a:off x="2123020" y="162395"/>
            <a:ext cx="4037896" cy="261610"/>
          </a:xfrm>
          <a:prstGeom prst="rect">
            <a:avLst/>
          </a:prstGeom>
          <a:noFill/>
        </p:spPr>
        <p:txBody>
          <a:bodyPr wrap="square" rtlCol="0">
            <a:spAutoFit/>
          </a:bodyPr>
          <a:lstStyle/>
          <a:p>
            <a:pPr algn="ctr"/>
            <a:r>
              <a:rPr lang="en-US" sz="1100" b="1" dirty="0">
                <a:highlight>
                  <a:srgbClr val="FFFFFF"/>
                </a:highlight>
                <a:latin typeface="Arial" panose="020B0604020202020204" pitchFamily="34" charset="0"/>
                <a:cs typeface="Arial" panose="020B0604020202020204" pitchFamily="34" charset="0"/>
              </a:rPr>
              <a:t>Model Sensitivity to Atmospheric Effect </a:t>
            </a:r>
            <a:r>
              <a:rPr lang="en-US" sz="1100" b="1" dirty="0" smtClean="0">
                <a:highlight>
                  <a:srgbClr val="FFFFFF"/>
                </a:highlight>
                <a:latin typeface="Arial" panose="020B0604020202020204" pitchFamily="34" charset="0"/>
                <a:cs typeface="Arial" panose="020B0604020202020204" pitchFamily="34" charset="0"/>
              </a:rPr>
              <a:t>Parameters</a:t>
            </a:r>
            <a:endParaRPr lang="en-US" sz="1100" b="1" dirty="0">
              <a:highlight>
                <a:srgbClr val="FFFFFF"/>
              </a:highlight>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8A7945F6-02CC-44FE-9896-D08369834E04}"/>
              </a:ext>
            </a:extLst>
          </p:cNvPr>
          <p:cNvSpPr txBox="1"/>
          <p:nvPr/>
        </p:nvSpPr>
        <p:spPr>
          <a:xfrm>
            <a:off x="1511166" y="472431"/>
            <a:ext cx="1349099" cy="238527"/>
          </a:xfrm>
          <a:prstGeom prst="rect">
            <a:avLst/>
          </a:prstGeom>
          <a:no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Change in Velocity</a:t>
            </a:r>
          </a:p>
        </p:txBody>
      </p:sp>
      <p:sp>
        <p:nvSpPr>
          <p:cNvPr id="18" name="TextBox 17">
            <a:extLst>
              <a:ext uri="{FF2B5EF4-FFF2-40B4-BE49-F238E27FC236}">
                <a16:creationId xmlns:a16="http://schemas.microsoft.com/office/drawing/2014/main" id="{56E0B910-FB77-4503-AF44-A0485FC09772}"/>
              </a:ext>
            </a:extLst>
          </p:cNvPr>
          <p:cNvSpPr txBox="1"/>
          <p:nvPr/>
        </p:nvSpPr>
        <p:spPr>
          <a:xfrm>
            <a:off x="3378041" y="475246"/>
            <a:ext cx="1349099" cy="238527"/>
          </a:xfrm>
          <a:prstGeom prst="rect">
            <a:avLst/>
          </a:prstGeom>
          <a:no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Change in Mass</a:t>
            </a:r>
          </a:p>
        </p:txBody>
      </p:sp>
      <p:sp>
        <p:nvSpPr>
          <p:cNvPr id="19" name="TextBox 18">
            <a:extLst>
              <a:ext uri="{FF2B5EF4-FFF2-40B4-BE49-F238E27FC236}">
                <a16:creationId xmlns:a16="http://schemas.microsoft.com/office/drawing/2014/main" id="{E16A1D3E-A9DA-43FB-BF9B-8A2FDDC6F2FB}"/>
              </a:ext>
            </a:extLst>
          </p:cNvPr>
          <p:cNvSpPr txBox="1"/>
          <p:nvPr/>
        </p:nvSpPr>
        <p:spPr>
          <a:xfrm>
            <a:off x="5176165" y="472432"/>
            <a:ext cx="1349099" cy="238527"/>
          </a:xfrm>
          <a:prstGeom prst="rect">
            <a:avLst/>
          </a:prstGeom>
          <a:noFill/>
        </p:spPr>
        <p:txBody>
          <a:bodyPr wrap="square" rtlCol="0">
            <a:spAutoFit/>
          </a:bodyPr>
          <a:lstStyle/>
          <a:p>
            <a:pPr algn="ctr"/>
            <a:r>
              <a:rPr lang="en-US" sz="950" dirty="0">
                <a:highlight>
                  <a:srgbClr val="FFFFFF"/>
                </a:highlight>
                <a:latin typeface="Arial" panose="020B0604020202020204" pitchFamily="34" charset="0"/>
                <a:cs typeface="Arial" panose="020B0604020202020204" pitchFamily="34" charset="0"/>
              </a:rPr>
              <a:t>Change in Angle</a:t>
            </a:r>
          </a:p>
        </p:txBody>
      </p:sp>
      <p:sp>
        <p:nvSpPr>
          <p:cNvPr id="20" name="TextBox 19">
            <a:extLst>
              <a:ext uri="{FF2B5EF4-FFF2-40B4-BE49-F238E27FC236}">
                <a16:creationId xmlns:a16="http://schemas.microsoft.com/office/drawing/2014/main" id="{174540C6-E31A-40B8-83C3-5FCB885273A3}"/>
              </a:ext>
            </a:extLst>
          </p:cNvPr>
          <p:cNvSpPr txBox="1"/>
          <p:nvPr/>
        </p:nvSpPr>
        <p:spPr>
          <a:xfrm rot="16200000">
            <a:off x="287237" y="3228887"/>
            <a:ext cx="1650833" cy="238527"/>
          </a:xfrm>
          <a:prstGeom prst="rect">
            <a:avLst/>
          </a:prstGeom>
          <a:solidFill>
            <a:schemeClr val="bg1"/>
          </a:solidFill>
        </p:spPr>
        <p:txBody>
          <a:bodyPr wrap="square" rtlCol="0">
            <a:spAutoFit/>
          </a:bodyPr>
          <a:lstStyle/>
          <a:p>
            <a:pPr algn="ctr"/>
            <a:r>
              <a:rPr lang="en-US" sz="950" dirty="0" smtClean="0">
                <a:highlight>
                  <a:srgbClr val="FFFFFF"/>
                </a:highlight>
                <a:latin typeface="Arial" panose="020B0604020202020204" pitchFamily="34" charset="0"/>
                <a:cs typeface="Arial" panose="020B0604020202020204" pitchFamily="34" charset="0"/>
              </a:rPr>
              <a:t>B. Drag Coefficient</a:t>
            </a:r>
            <a:endParaRPr lang="en-US" sz="950" dirty="0">
              <a:highlight>
                <a:srgbClr val="FFFFFF"/>
              </a:highlight>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174540C6-E31A-40B8-83C3-5FCB885273A3}"/>
              </a:ext>
            </a:extLst>
          </p:cNvPr>
          <p:cNvSpPr txBox="1"/>
          <p:nvPr/>
        </p:nvSpPr>
        <p:spPr>
          <a:xfrm rot="16200000">
            <a:off x="287236" y="5047440"/>
            <a:ext cx="1650833" cy="238527"/>
          </a:xfrm>
          <a:prstGeom prst="rect">
            <a:avLst/>
          </a:prstGeom>
          <a:solidFill>
            <a:schemeClr val="bg1"/>
          </a:solidFill>
        </p:spPr>
        <p:txBody>
          <a:bodyPr wrap="square" rtlCol="0">
            <a:spAutoFit/>
          </a:bodyPr>
          <a:lstStyle/>
          <a:p>
            <a:pPr algn="ctr"/>
            <a:r>
              <a:rPr lang="en-US" sz="950" dirty="0" smtClean="0">
                <a:highlight>
                  <a:srgbClr val="FFFFFF"/>
                </a:highlight>
                <a:latin typeface="Arial" panose="020B0604020202020204" pitchFamily="34" charset="0"/>
                <a:cs typeface="Arial" panose="020B0604020202020204" pitchFamily="34" charset="0"/>
              </a:rPr>
              <a:t>C. Heat of Ablation</a:t>
            </a:r>
            <a:endParaRPr lang="en-US" sz="950" dirty="0">
              <a:highlight>
                <a:srgbClr val="FFFFFF"/>
              </a:highlight>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174540C6-E31A-40B8-83C3-5FCB885273A3}"/>
              </a:ext>
            </a:extLst>
          </p:cNvPr>
          <p:cNvSpPr txBox="1"/>
          <p:nvPr/>
        </p:nvSpPr>
        <p:spPr>
          <a:xfrm rot="16200000">
            <a:off x="201295" y="6857135"/>
            <a:ext cx="1822713" cy="238527"/>
          </a:xfrm>
          <a:prstGeom prst="rect">
            <a:avLst/>
          </a:prstGeom>
          <a:solidFill>
            <a:schemeClr val="bg1"/>
          </a:solidFill>
        </p:spPr>
        <p:txBody>
          <a:bodyPr wrap="square" rtlCol="0">
            <a:spAutoFit/>
          </a:bodyPr>
          <a:lstStyle/>
          <a:p>
            <a:pPr algn="ctr"/>
            <a:r>
              <a:rPr lang="en-US" sz="950" dirty="0" smtClean="0">
                <a:highlight>
                  <a:srgbClr val="FFFFFF"/>
                </a:highlight>
                <a:latin typeface="Arial" panose="020B0604020202020204" pitchFamily="34" charset="0"/>
                <a:cs typeface="Arial" panose="020B0604020202020204" pitchFamily="34" charset="0"/>
              </a:rPr>
              <a:t>D. Heat Transfer Coefficient</a:t>
            </a:r>
            <a:endParaRPr lang="en-US" sz="950" dirty="0">
              <a:highlight>
                <a:srgbClr val="FFFFFF"/>
              </a:highlight>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174540C6-E31A-40B8-83C3-5FCB885273A3}"/>
              </a:ext>
            </a:extLst>
          </p:cNvPr>
          <p:cNvSpPr txBox="1"/>
          <p:nvPr/>
        </p:nvSpPr>
        <p:spPr>
          <a:xfrm rot="16200000">
            <a:off x="201294" y="8590828"/>
            <a:ext cx="1822713" cy="238527"/>
          </a:xfrm>
          <a:prstGeom prst="rect">
            <a:avLst/>
          </a:prstGeom>
          <a:solidFill>
            <a:schemeClr val="bg1"/>
          </a:solidFill>
        </p:spPr>
        <p:txBody>
          <a:bodyPr wrap="square" rtlCol="0">
            <a:spAutoFit/>
          </a:bodyPr>
          <a:lstStyle/>
          <a:p>
            <a:pPr algn="ctr"/>
            <a:r>
              <a:rPr lang="en-US" sz="950" dirty="0" smtClean="0">
                <a:highlight>
                  <a:srgbClr val="FFFFFF"/>
                </a:highlight>
                <a:latin typeface="Arial" panose="020B0604020202020204" pitchFamily="34" charset="0"/>
                <a:cs typeface="Arial" panose="020B0604020202020204" pitchFamily="34" charset="0"/>
              </a:rPr>
              <a:t>E. Lift Coefficient</a:t>
            </a:r>
            <a:endParaRPr lang="en-US" sz="950" dirty="0">
              <a:highlight>
                <a:srgbClr val="FFFFFF"/>
              </a:highlight>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5913764B-08CE-4BAA-9C34-9F86887BF718}"/>
              </a:ext>
            </a:extLst>
          </p:cNvPr>
          <p:cNvSpPr txBox="1"/>
          <p:nvPr/>
        </p:nvSpPr>
        <p:spPr>
          <a:xfrm rot="20675674">
            <a:off x="1895471" y="1289950"/>
            <a:ext cx="455098" cy="246221"/>
          </a:xfrm>
          <a:prstGeom prst="rect">
            <a:avLst/>
          </a:prstGeom>
          <a:noFill/>
        </p:spPr>
        <p:txBody>
          <a:bodyPr wrap="square" rtlCol="0">
            <a:spAutoFit/>
          </a:bodyPr>
          <a:lstStyle/>
          <a:p>
            <a:r>
              <a:rPr lang="en-US" sz="1000" dirty="0" smtClean="0"/>
              <a:t>1995</a:t>
            </a:r>
            <a:endParaRPr lang="en-US" sz="1000" dirty="0"/>
          </a:p>
        </p:txBody>
      </p:sp>
      <p:sp>
        <p:nvSpPr>
          <p:cNvPr id="26" name="TextBox 25">
            <a:extLst>
              <a:ext uri="{FF2B5EF4-FFF2-40B4-BE49-F238E27FC236}">
                <a16:creationId xmlns:a16="http://schemas.microsoft.com/office/drawing/2014/main" id="{5913764B-08CE-4BAA-9C34-9F86887BF718}"/>
              </a:ext>
            </a:extLst>
          </p:cNvPr>
          <p:cNvSpPr txBox="1"/>
          <p:nvPr/>
        </p:nvSpPr>
        <p:spPr>
          <a:xfrm rot="20107357">
            <a:off x="3914419" y="1188350"/>
            <a:ext cx="455098" cy="246221"/>
          </a:xfrm>
          <a:prstGeom prst="rect">
            <a:avLst/>
          </a:prstGeom>
          <a:noFill/>
        </p:spPr>
        <p:txBody>
          <a:bodyPr wrap="square" rtlCol="0">
            <a:spAutoFit/>
          </a:bodyPr>
          <a:lstStyle/>
          <a:p>
            <a:r>
              <a:rPr lang="en-US" sz="1000" dirty="0" smtClean="0"/>
              <a:t>1995</a:t>
            </a:r>
            <a:endParaRPr lang="en-US" sz="1000" dirty="0"/>
          </a:p>
        </p:txBody>
      </p:sp>
      <p:sp>
        <p:nvSpPr>
          <p:cNvPr id="27" name="TextBox 26">
            <a:extLst>
              <a:ext uri="{FF2B5EF4-FFF2-40B4-BE49-F238E27FC236}">
                <a16:creationId xmlns:a16="http://schemas.microsoft.com/office/drawing/2014/main" id="{5913764B-08CE-4BAA-9C34-9F86887BF718}"/>
              </a:ext>
            </a:extLst>
          </p:cNvPr>
          <p:cNvSpPr txBox="1"/>
          <p:nvPr/>
        </p:nvSpPr>
        <p:spPr>
          <a:xfrm rot="20535903">
            <a:off x="2021136" y="1955697"/>
            <a:ext cx="455098" cy="246221"/>
          </a:xfrm>
          <a:prstGeom prst="rect">
            <a:avLst/>
          </a:prstGeom>
          <a:noFill/>
        </p:spPr>
        <p:txBody>
          <a:bodyPr wrap="square" rtlCol="0">
            <a:spAutoFit/>
          </a:bodyPr>
          <a:lstStyle/>
          <a:p>
            <a:r>
              <a:rPr lang="en-US" sz="1000" dirty="0" smtClean="0"/>
              <a:t>4.28</a:t>
            </a:r>
            <a:endParaRPr lang="en-US" sz="1000" dirty="0"/>
          </a:p>
        </p:txBody>
      </p:sp>
      <p:sp>
        <p:nvSpPr>
          <p:cNvPr id="28" name="TextBox 27">
            <a:extLst>
              <a:ext uri="{FF2B5EF4-FFF2-40B4-BE49-F238E27FC236}">
                <a16:creationId xmlns:a16="http://schemas.microsoft.com/office/drawing/2014/main" id="{5913764B-08CE-4BAA-9C34-9F86887BF718}"/>
              </a:ext>
            </a:extLst>
          </p:cNvPr>
          <p:cNvSpPr txBox="1"/>
          <p:nvPr/>
        </p:nvSpPr>
        <p:spPr>
          <a:xfrm rot="18883653">
            <a:off x="2459999" y="2016337"/>
            <a:ext cx="455098" cy="246221"/>
          </a:xfrm>
          <a:prstGeom prst="rect">
            <a:avLst/>
          </a:prstGeom>
          <a:noFill/>
        </p:spPr>
        <p:txBody>
          <a:bodyPr wrap="square" rtlCol="0">
            <a:spAutoFit/>
          </a:bodyPr>
          <a:lstStyle/>
          <a:p>
            <a:r>
              <a:rPr lang="en-US" sz="1000" dirty="0" smtClean="0"/>
              <a:t>1.21</a:t>
            </a:r>
            <a:endParaRPr lang="en-US" sz="1000" dirty="0"/>
          </a:p>
        </p:txBody>
      </p:sp>
      <p:sp>
        <p:nvSpPr>
          <p:cNvPr id="29" name="TextBox 28">
            <a:extLst>
              <a:ext uri="{FF2B5EF4-FFF2-40B4-BE49-F238E27FC236}">
                <a16:creationId xmlns:a16="http://schemas.microsoft.com/office/drawing/2014/main" id="{5913764B-08CE-4BAA-9C34-9F86887BF718}"/>
              </a:ext>
            </a:extLst>
          </p:cNvPr>
          <p:cNvSpPr txBox="1"/>
          <p:nvPr/>
        </p:nvSpPr>
        <p:spPr>
          <a:xfrm rot="19602257">
            <a:off x="2017594" y="3543081"/>
            <a:ext cx="455098" cy="246221"/>
          </a:xfrm>
          <a:prstGeom prst="rect">
            <a:avLst/>
          </a:prstGeom>
          <a:noFill/>
        </p:spPr>
        <p:txBody>
          <a:bodyPr wrap="square" rtlCol="0">
            <a:spAutoFit/>
          </a:bodyPr>
          <a:lstStyle/>
          <a:p>
            <a:r>
              <a:rPr lang="en-US" sz="1000" dirty="0" smtClean="0"/>
              <a:t>2</a:t>
            </a:r>
            <a:endParaRPr lang="en-US" sz="1000" dirty="0"/>
          </a:p>
        </p:txBody>
      </p:sp>
      <p:sp>
        <p:nvSpPr>
          <p:cNvPr id="30" name="TextBox 29">
            <a:extLst>
              <a:ext uri="{FF2B5EF4-FFF2-40B4-BE49-F238E27FC236}">
                <a16:creationId xmlns:a16="http://schemas.microsoft.com/office/drawing/2014/main" id="{5913764B-08CE-4BAA-9C34-9F86887BF718}"/>
              </a:ext>
            </a:extLst>
          </p:cNvPr>
          <p:cNvSpPr txBox="1"/>
          <p:nvPr/>
        </p:nvSpPr>
        <p:spPr>
          <a:xfrm rot="19634703">
            <a:off x="4328641" y="2002943"/>
            <a:ext cx="455098" cy="246221"/>
          </a:xfrm>
          <a:prstGeom prst="rect">
            <a:avLst/>
          </a:prstGeom>
          <a:noFill/>
        </p:spPr>
        <p:txBody>
          <a:bodyPr wrap="square" rtlCol="0">
            <a:spAutoFit/>
          </a:bodyPr>
          <a:lstStyle/>
          <a:p>
            <a:r>
              <a:rPr lang="en-US" sz="1000" dirty="0" smtClean="0"/>
              <a:t>1.21</a:t>
            </a:r>
            <a:endParaRPr lang="en-US" sz="1000" dirty="0"/>
          </a:p>
        </p:txBody>
      </p:sp>
      <p:sp>
        <p:nvSpPr>
          <p:cNvPr id="31" name="TextBox 30">
            <a:extLst>
              <a:ext uri="{FF2B5EF4-FFF2-40B4-BE49-F238E27FC236}">
                <a16:creationId xmlns:a16="http://schemas.microsoft.com/office/drawing/2014/main" id="{5913764B-08CE-4BAA-9C34-9F86887BF718}"/>
              </a:ext>
            </a:extLst>
          </p:cNvPr>
          <p:cNvSpPr txBox="1"/>
          <p:nvPr/>
        </p:nvSpPr>
        <p:spPr>
          <a:xfrm rot="16200000">
            <a:off x="5408811" y="1338364"/>
            <a:ext cx="455098" cy="246221"/>
          </a:xfrm>
          <a:prstGeom prst="rect">
            <a:avLst/>
          </a:prstGeom>
          <a:noFill/>
        </p:spPr>
        <p:txBody>
          <a:bodyPr wrap="square" rtlCol="0">
            <a:spAutoFit/>
          </a:bodyPr>
          <a:lstStyle/>
          <a:p>
            <a:r>
              <a:rPr lang="en-US" sz="1000" dirty="0" smtClean="0"/>
              <a:t>1.21</a:t>
            </a:r>
            <a:endParaRPr lang="en-US" sz="1000" dirty="0"/>
          </a:p>
        </p:txBody>
      </p:sp>
      <p:sp>
        <p:nvSpPr>
          <p:cNvPr id="32" name="TextBox 31">
            <a:extLst>
              <a:ext uri="{FF2B5EF4-FFF2-40B4-BE49-F238E27FC236}">
                <a16:creationId xmlns:a16="http://schemas.microsoft.com/office/drawing/2014/main" id="{5913764B-08CE-4BAA-9C34-9F86887BF718}"/>
              </a:ext>
            </a:extLst>
          </p:cNvPr>
          <p:cNvSpPr txBox="1"/>
          <p:nvPr/>
        </p:nvSpPr>
        <p:spPr>
          <a:xfrm rot="16200000">
            <a:off x="5990475" y="1338364"/>
            <a:ext cx="455098" cy="246221"/>
          </a:xfrm>
          <a:prstGeom prst="rect">
            <a:avLst/>
          </a:prstGeom>
          <a:noFill/>
        </p:spPr>
        <p:txBody>
          <a:bodyPr wrap="square" rtlCol="0">
            <a:spAutoFit/>
          </a:bodyPr>
          <a:lstStyle/>
          <a:p>
            <a:r>
              <a:rPr lang="en-US" sz="1000" dirty="0" smtClean="0"/>
              <a:t>4.28</a:t>
            </a:r>
            <a:endParaRPr lang="en-US" sz="1000" dirty="0"/>
          </a:p>
        </p:txBody>
      </p:sp>
      <p:sp>
        <p:nvSpPr>
          <p:cNvPr id="33" name="TextBox 32">
            <a:extLst>
              <a:ext uri="{FF2B5EF4-FFF2-40B4-BE49-F238E27FC236}">
                <a16:creationId xmlns:a16="http://schemas.microsoft.com/office/drawing/2014/main" id="{5913764B-08CE-4BAA-9C34-9F86887BF718}"/>
              </a:ext>
            </a:extLst>
          </p:cNvPr>
          <p:cNvSpPr txBox="1"/>
          <p:nvPr/>
        </p:nvSpPr>
        <p:spPr>
          <a:xfrm rot="20267474">
            <a:off x="4034421" y="1861736"/>
            <a:ext cx="455098" cy="246221"/>
          </a:xfrm>
          <a:prstGeom prst="rect">
            <a:avLst/>
          </a:prstGeom>
          <a:noFill/>
        </p:spPr>
        <p:txBody>
          <a:bodyPr wrap="square" rtlCol="0">
            <a:spAutoFit/>
          </a:bodyPr>
          <a:lstStyle/>
          <a:p>
            <a:r>
              <a:rPr lang="en-US" sz="1000" dirty="0" smtClean="0"/>
              <a:t>4.28</a:t>
            </a:r>
            <a:endParaRPr lang="en-US" sz="1000" dirty="0"/>
          </a:p>
        </p:txBody>
      </p:sp>
      <p:sp>
        <p:nvSpPr>
          <p:cNvPr id="34" name="TextBox 33">
            <a:extLst>
              <a:ext uri="{FF2B5EF4-FFF2-40B4-BE49-F238E27FC236}">
                <a16:creationId xmlns:a16="http://schemas.microsoft.com/office/drawing/2014/main" id="{5913764B-08CE-4BAA-9C34-9F86887BF718}"/>
              </a:ext>
            </a:extLst>
          </p:cNvPr>
          <p:cNvSpPr txBox="1"/>
          <p:nvPr/>
        </p:nvSpPr>
        <p:spPr>
          <a:xfrm rot="18646159">
            <a:off x="2181634" y="3780217"/>
            <a:ext cx="455098" cy="246221"/>
          </a:xfrm>
          <a:prstGeom prst="rect">
            <a:avLst/>
          </a:prstGeom>
          <a:noFill/>
        </p:spPr>
        <p:txBody>
          <a:bodyPr wrap="square" rtlCol="0">
            <a:spAutoFit/>
          </a:bodyPr>
          <a:lstStyle/>
          <a:p>
            <a:r>
              <a:rPr lang="en-US" sz="1000" dirty="0" smtClean="0"/>
              <a:t>0.47</a:t>
            </a:r>
            <a:endParaRPr lang="en-US" sz="1000" dirty="0"/>
          </a:p>
        </p:txBody>
      </p:sp>
      <p:sp>
        <p:nvSpPr>
          <p:cNvPr id="36" name="TextBox 35">
            <a:extLst>
              <a:ext uri="{FF2B5EF4-FFF2-40B4-BE49-F238E27FC236}">
                <a16:creationId xmlns:a16="http://schemas.microsoft.com/office/drawing/2014/main" id="{5913764B-08CE-4BAA-9C34-9F86887BF718}"/>
              </a:ext>
            </a:extLst>
          </p:cNvPr>
          <p:cNvSpPr txBox="1"/>
          <p:nvPr/>
        </p:nvSpPr>
        <p:spPr>
          <a:xfrm rot="17497578">
            <a:off x="2428930" y="3780216"/>
            <a:ext cx="455098" cy="246221"/>
          </a:xfrm>
          <a:prstGeom prst="rect">
            <a:avLst/>
          </a:prstGeom>
          <a:noFill/>
        </p:spPr>
        <p:txBody>
          <a:bodyPr wrap="square" rtlCol="0">
            <a:spAutoFit/>
          </a:bodyPr>
          <a:lstStyle/>
          <a:p>
            <a:r>
              <a:rPr lang="en-US" sz="1000" dirty="0" smtClean="0"/>
              <a:t>2011</a:t>
            </a:r>
            <a:endParaRPr lang="en-US" sz="1000" dirty="0"/>
          </a:p>
        </p:txBody>
      </p:sp>
      <p:sp>
        <p:nvSpPr>
          <p:cNvPr id="37" name="TextBox 36">
            <a:extLst>
              <a:ext uri="{FF2B5EF4-FFF2-40B4-BE49-F238E27FC236}">
                <a16:creationId xmlns:a16="http://schemas.microsoft.com/office/drawing/2014/main" id="{5913764B-08CE-4BAA-9C34-9F86887BF718}"/>
              </a:ext>
            </a:extLst>
          </p:cNvPr>
          <p:cNvSpPr txBox="1"/>
          <p:nvPr/>
        </p:nvSpPr>
        <p:spPr>
          <a:xfrm rot="17927560">
            <a:off x="4328640" y="3673935"/>
            <a:ext cx="455098" cy="246221"/>
          </a:xfrm>
          <a:prstGeom prst="rect">
            <a:avLst/>
          </a:prstGeom>
          <a:noFill/>
        </p:spPr>
        <p:txBody>
          <a:bodyPr wrap="square" rtlCol="0">
            <a:spAutoFit/>
          </a:bodyPr>
          <a:lstStyle/>
          <a:p>
            <a:r>
              <a:rPr lang="en-US" sz="1000" dirty="0" smtClean="0"/>
              <a:t>2</a:t>
            </a:r>
            <a:endParaRPr lang="en-US" sz="1000" dirty="0"/>
          </a:p>
        </p:txBody>
      </p:sp>
      <p:sp>
        <p:nvSpPr>
          <p:cNvPr id="38" name="TextBox 37">
            <a:extLst>
              <a:ext uri="{FF2B5EF4-FFF2-40B4-BE49-F238E27FC236}">
                <a16:creationId xmlns:a16="http://schemas.microsoft.com/office/drawing/2014/main" id="{5913764B-08CE-4BAA-9C34-9F86887BF718}"/>
              </a:ext>
            </a:extLst>
          </p:cNvPr>
          <p:cNvSpPr txBox="1"/>
          <p:nvPr/>
        </p:nvSpPr>
        <p:spPr>
          <a:xfrm rot="19200325">
            <a:off x="3893284" y="3764632"/>
            <a:ext cx="455098" cy="246221"/>
          </a:xfrm>
          <a:prstGeom prst="rect">
            <a:avLst/>
          </a:prstGeom>
          <a:noFill/>
        </p:spPr>
        <p:txBody>
          <a:bodyPr wrap="square" rtlCol="0">
            <a:spAutoFit/>
          </a:bodyPr>
          <a:lstStyle/>
          <a:p>
            <a:r>
              <a:rPr lang="en-US" sz="1000" dirty="0" smtClean="0"/>
              <a:t>2011</a:t>
            </a:r>
            <a:endParaRPr lang="en-US" sz="1000" dirty="0"/>
          </a:p>
        </p:txBody>
      </p:sp>
      <p:sp>
        <p:nvSpPr>
          <p:cNvPr id="39" name="TextBox 38">
            <a:extLst>
              <a:ext uri="{FF2B5EF4-FFF2-40B4-BE49-F238E27FC236}">
                <a16:creationId xmlns:a16="http://schemas.microsoft.com/office/drawing/2014/main" id="{5913764B-08CE-4BAA-9C34-9F86887BF718}"/>
              </a:ext>
            </a:extLst>
          </p:cNvPr>
          <p:cNvSpPr txBox="1"/>
          <p:nvPr/>
        </p:nvSpPr>
        <p:spPr>
          <a:xfrm rot="16200000">
            <a:off x="5413468" y="3248611"/>
            <a:ext cx="455098" cy="246221"/>
          </a:xfrm>
          <a:prstGeom prst="rect">
            <a:avLst/>
          </a:prstGeom>
          <a:noFill/>
        </p:spPr>
        <p:txBody>
          <a:bodyPr wrap="square" rtlCol="0">
            <a:spAutoFit/>
          </a:bodyPr>
          <a:lstStyle/>
          <a:p>
            <a:r>
              <a:rPr lang="en-US" sz="1000" dirty="0" smtClean="0"/>
              <a:t>2011</a:t>
            </a:r>
            <a:endParaRPr lang="en-US" sz="1000" dirty="0"/>
          </a:p>
        </p:txBody>
      </p:sp>
      <p:sp>
        <p:nvSpPr>
          <p:cNvPr id="40" name="TextBox 39">
            <a:extLst>
              <a:ext uri="{FF2B5EF4-FFF2-40B4-BE49-F238E27FC236}">
                <a16:creationId xmlns:a16="http://schemas.microsoft.com/office/drawing/2014/main" id="{5913764B-08CE-4BAA-9C34-9F86887BF718}"/>
              </a:ext>
            </a:extLst>
          </p:cNvPr>
          <p:cNvSpPr txBox="1"/>
          <p:nvPr/>
        </p:nvSpPr>
        <p:spPr>
          <a:xfrm rot="16200000">
            <a:off x="5933367" y="3125829"/>
            <a:ext cx="455098" cy="246221"/>
          </a:xfrm>
          <a:prstGeom prst="rect">
            <a:avLst/>
          </a:prstGeom>
          <a:noFill/>
        </p:spPr>
        <p:txBody>
          <a:bodyPr wrap="square" rtlCol="0">
            <a:spAutoFit/>
          </a:bodyPr>
          <a:lstStyle/>
          <a:p>
            <a:r>
              <a:rPr lang="en-US" sz="1000" dirty="0" smtClean="0"/>
              <a:t>2</a:t>
            </a:r>
            <a:endParaRPr lang="en-US" sz="1000" dirty="0"/>
          </a:p>
        </p:txBody>
      </p:sp>
      <p:sp>
        <p:nvSpPr>
          <p:cNvPr id="41" name="TextBox 40">
            <a:extLst>
              <a:ext uri="{FF2B5EF4-FFF2-40B4-BE49-F238E27FC236}">
                <a16:creationId xmlns:a16="http://schemas.microsoft.com/office/drawing/2014/main" id="{5913764B-08CE-4BAA-9C34-9F86887BF718}"/>
              </a:ext>
            </a:extLst>
          </p:cNvPr>
          <p:cNvSpPr txBox="1"/>
          <p:nvPr/>
        </p:nvSpPr>
        <p:spPr>
          <a:xfrm rot="19627891">
            <a:off x="3706063" y="5366875"/>
            <a:ext cx="571045" cy="246221"/>
          </a:xfrm>
          <a:prstGeom prst="rect">
            <a:avLst/>
          </a:prstGeom>
          <a:noFill/>
        </p:spPr>
        <p:txBody>
          <a:bodyPr wrap="square" rtlCol="0">
            <a:spAutoFit/>
          </a:bodyPr>
          <a:lstStyle/>
          <a:p>
            <a:r>
              <a:rPr lang="en-US" sz="1000" dirty="0" smtClean="0"/>
              <a:t>1.98e6</a:t>
            </a:r>
            <a:endParaRPr lang="en-US" sz="1000" dirty="0"/>
          </a:p>
        </p:txBody>
      </p:sp>
      <p:sp>
        <p:nvSpPr>
          <p:cNvPr id="42" name="TextBox 41">
            <a:extLst>
              <a:ext uri="{FF2B5EF4-FFF2-40B4-BE49-F238E27FC236}">
                <a16:creationId xmlns:a16="http://schemas.microsoft.com/office/drawing/2014/main" id="{5913764B-08CE-4BAA-9C34-9F86887BF718}"/>
              </a:ext>
            </a:extLst>
          </p:cNvPr>
          <p:cNvSpPr txBox="1"/>
          <p:nvPr/>
        </p:nvSpPr>
        <p:spPr>
          <a:xfrm rot="18944711">
            <a:off x="3991248" y="5489638"/>
            <a:ext cx="571045" cy="246221"/>
          </a:xfrm>
          <a:prstGeom prst="rect">
            <a:avLst/>
          </a:prstGeom>
          <a:noFill/>
        </p:spPr>
        <p:txBody>
          <a:bodyPr wrap="square" rtlCol="0">
            <a:spAutoFit/>
          </a:bodyPr>
          <a:lstStyle/>
          <a:p>
            <a:r>
              <a:rPr lang="en-US" sz="1000" dirty="0" smtClean="0"/>
              <a:t>5e6</a:t>
            </a:r>
            <a:endParaRPr lang="en-US" sz="1000" dirty="0"/>
          </a:p>
        </p:txBody>
      </p:sp>
      <p:sp>
        <p:nvSpPr>
          <p:cNvPr id="43" name="TextBox 42">
            <a:extLst>
              <a:ext uri="{FF2B5EF4-FFF2-40B4-BE49-F238E27FC236}">
                <a16:creationId xmlns:a16="http://schemas.microsoft.com/office/drawing/2014/main" id="{5913764B-08CE-4BAA-9C34-9F86887BF718}"/>
              </a:ext>
            </a:extLst>
          </p:cNvPr>
          <p:cNvSpPr txBox="1"/>
          <p:nvPr/>
        </p:nvSpPr>
        <p:spPr>
          <a:xfrm rot="18206550">
            <a:off x="4251326" y="5545739"/>
            <a:ext cx="571045" cy="246221"/>
          </a:xfrm>
          <a:prstGeom prst="rect">
            <a:avLst/>
          </a:prstGeom>
          <a:noFill/>
        </p:spPr>
        <p:txBody>
          <a:bodyPr wrap="square" rtlCol="0">
            <a:spAutoFit/>
          </a:bodyPr>
          <a:lstStyle/>
          <a:p>
            <a:r>
              <a:rPr lang="en-US" sz="1000" dirty="0" smtClean="0"/>
              <a:t>8.01e6</a:t>
            </a:r>
            <a:endParaRPr lang="en-US" sz="1000" dirty="0"/>
          </a:p>
        </p:txBody>
      </p:sp>
      <p:sp>
        <p:nvSpPr>
          <p:cNvPr id="44" name="TextBox 43">
            <a:extLst>
              <a:ext uri="{FF2B5EF4-FFF2-40B4-BE49-F238E27FC236}">
                <a16:creationId xmlns:a16="http://schemas.microsoft.com/office/drawing/2014/main" id="{5913764B-08CE-4BAA-9C34-9F86887BF718}"/>
              </a:ext>
            </a:extLst>
          </p:cNvPr>
          <p:cNvSpPr txBox="1"/>
          <p:nvPr/>
        </p:nvSpPr>
        <p:spPr>
          <a:xfrm rot="18713475">
            <a:off x="2062281" y="5559128"/>
            <a:ext cx="571045" cy="246221"/>
          </a:xfrm>
          <a:prstGeom prst="rect">
            <a:avLst/>
          </a:prstGeom>
          <a:noFill/>
        </p:spPr>
        <p:txBody>
          <a:bodyPr wrap="square" rtlCol="0">
            <a:spAutoFit/>
          </a:bodyPr>
          <a:lstStyle/>
          <a:p>
            <a:r>
              <a:rPr lang="en-US" sz="1000" dirty="0" smtClean="0"/>
              <a:t>1.98e6</a:t>
            </a:r>
            <a:endParaRPr lang="en-US" sz="1000" dirty="0"/>
          </a:p>
        </p:txBody>
      </p:sp>
      <p:sp>
        <p:nvSpPr>
          <p:cNvPr id="45" name="TextBox 44">
            <a:extLst>
              <a:ext uri="{FF2B5EF4-FFF2-40B4-BE49-F238E27FC236}">
                <a16:creationId xmlns:a16="http://schemas.microsoft.com/office/drawing/2014/main" id="{5913764B-08CE-4BAA-9C34-9F86887BF718}"/>
              </a:ext>
            </a:extLst>
          </p:cNvPr>
          <p:cNvSpPr txBox="1"/>
          <p:nvPr/>
        </p:nvSpPr>
        <p:spPr>
          <a:xfrm rot="18206550">
            <a:off x="2323613" y="5562913"/>
            <a:ext cx="571045" cy="246221"/>
          </a:xfrm>
          <a:prstGeom prst="rect">
            <a:avLst/>
          </a:prstGeom>
          <a:noFill/>
        </p:spPr>
        <p:txBody>
          <a:bodyPr wrap="square" rtlCol="0">
            <a:spAutoFit/>
          </a:bodyPr>
          <a:lstStyle/>
          <a:p>
            <a:r>
              <a:rPr lang="en-US" sz="1000" dirty="0" smtClean="0"/>
              <a:t>8.01e6</a:t>
            </a:r>
            <a:endParaRPr lang="en-US" sz="1000" dirty="0"/>
          </a:p>
        </p:txBody>
      </p:sp>
      <p:sp>
        <p:nvSpPr>
          <p:cNvPr id="46" name="TextBox 45">
            <a:extLst>
              <a:ext uri="{FF2B5EF4-FFF2-40B4-BE49-F238E27FC236}">
                <a16:creationId xmlns:a16="http://schemas.microsoft.com/office/drawing/2014/main" id="{5913764B-08CE-4BAA-9C34-9F86887BF718}"/>
              </a:ext>
            </a:extLst>
          </p:cNvPr>
          <p:cNvSpPr txBox="1"/>
          <p:nvPr/>
        </p:nvSpPr>
        <p:spPr>
          <a:xfrm rot="16200000">
            <a:off x="6055612" y="5021932"/>
            <a:ext cx="571045" cy="246221"/>
          </a:xfrm>
          <a:prstGeom prst="rect">
            <a:avLst/>
          </a:prstGeom>
          <a:noFill/>
        </p:spPr>
        <p:txBody>
          <a:bodyPr wrap="square" rtlCol="0">
            <a:spAutoFit/>
          </a:bodyPr>
          <a:lstStyle/>
          <a:p>
            <a:r>
              <a:rPr lang="en-US" sz="1000" dirty="0" smtClean="0"/>
              <a:t>1.98e6</a:t>
            </a:r>
            <a:endParaRPr lang="en-US" sz="1000" dirty="0"/>
          </a:p>
        </p:txBody>
      </p:sp>
      <p:sp>
        <p:nvSpPr>
          <p:cNvPr id="47" name="TextBox 46">
            <a:extLst>
              <a:ext uri="{FF2B5EF4-FFF2-40B4-BE49-F238E27FC236}">
                <a16:creationId xmlns:a16="http://schemas.microsoft.com/office/drawing/2014/main" id="{5913764B-08CE-4BAA-9C34-9F86887BF718}"/>
              </a:ext>
            </a:extLst>
          </p:cNvPr>
          <p:cNvSpPr txBox="1"/>
          <p:nvPr/>
        </p:nvSpPr>
        <p:spPr>
          <a:xfrm rot="16200000">
            <a:off x="5350837" y="5021931"/>
            <a:ext cx="571045" cy="246221"/>
          </a:xfrm>
          <a:prstGeom prst="rect">
            <a:avLst/>
          </a:prstGeom>
          <a:noFill/>
        </p:spPr>
        <p:txBody>
          <a:bodyPr wrap="square" rtlCol="0">
            <a:spAutoFit/>
          </a:bodyPr>
          <a:lstStyle/>
          <a:p>
            <a:r>
              <a:rPr lang="en-US" sz="1000" dirty="0" smtClean="0"/>
              <a:t>8.01e6</a:t>
            </a:r>
            <a:endParaRPr lang="en-US" sz="1000" dirty="0"/>
          </a:p>
        </p:txBody>
      </p:sp>
      <p:sp>
        <p:nvSpPr>
          <p:cNvPr id="48" name="TextBox 47">
            <a:extLst>
              <a:ext uri="{FF2B5EF4-FFF2-40B4-BE49-F238E27FC236}">
                <a16:creationId xmlns:a16="http://schemas.microsoft.com/office/drawing/2014/main" id="{5913764B-08CE-4BAA-9C34-9F86887BF718}"/>
              </a:ext>
            </a:extLst>
          </p:cNvPr>
          <p:cNvSpPr txBox="1"/>
          <p:nvPr/>
        </p:nvSpPr>
        <p:spPr>
          <a:xfrm rot="16200000">
            <a:off x="5597058" y="4954119"/>
            <a:ext cx="571045" cy="246221"/>
          </a:xfrm>
          <a:prstGeom prst="rect">
            <a:avLst/>
          </a:prstGeom>
          <a:noFill/>
        </p:spPr>
        <p:txBody>
          <a:bodyPr wrap="square" rtlCol="0">
            <a:spAutoFit/>
          </a:bodyPr>
          <a:lstStyle/>
          <a:p>
            <a:r>
              <a:rPr lang="en-US" sz="1000" dirty="0" smtClean="0"/>
              <a:t>5e6</a:t>
            </a:r>
            <a:endParaRPr lang="en-US" sz="1000" dirty="0"/>
          </a:p>
        </p:txBody>
      </p:sp>
      <p:sp>
        <p:nvSpPr>
          <p:cNvPr id="49" name="TextBox 48">
            <a:extLst>
              <a:ext uri="{FF2B5EF4-FFF2-40B4-BE49-F238E27FC236}">
                <a16:creationId xmlns:a16="http://schemas.microsoft.com/office/drawing/2014/main" id="{5913764B-08CE-4BAA-9C34-9F86887BF718}"/>
              </a:ext>
            </a:extLst>
          </p:cNvPr>
          <p:cNvSpPr txBox="1"/>
          <p:nvPr/>
        </p:nvSpPr>
        <p:spPr>
          <a:xfrm rot="20171196">
            <a:off x="3742990" y="6488241"/>
            <a:ext cx="571045" cy="246221"/>
          </a:xfrm>
          <a:prstGeom prst="rect">
            <a:avLst/>
          </a:prstGeom>
          <a:noFill/>
        </p:spPr>
        <p:txBody>
          <a:bodyPr wrap="square" rtlCol="0">
            <a:spAutoFit/>
          </a:bodyPr>
          <a:lstStyle/>
          <a:p>
            <a:r>
              <a:rPr lang="en-US" sz="1000" dirty="0" smtClean="0"/>
              <a:t>0.6</a:t>
            </a:r>
            <a:endParaRPr lang="en-US" sz="1000" dirty="0"/>
          </a:p>
        </p:txBody>
      </p:sp>
      <p:sp>
        <p:nvSpPr>
          <p:cNvPr id="50" name="TextBox 49">
            <a:extLst>
              <a:ext uri="{FF2B5EF4-FFF2-40B4-BE49-F238E27FC236}">
                <a16:creationId xmlns:a16="http://schemas.microsoft.com/office/drawing/2014/main" id="{5913764B-08CE-4BAA-9C34-9F86887BF718}"/>
              </a:ext>
            </a:extLst>
          </p:cNvPr>
          <p:cNvSpPr txBox="1"/>
          <p:nvPr/>
        </p:nvSpPr>
        <p:spPr>
          <a:xfrm rot="19962733">
            <a:off x="1959620" y="7173373"/>
            <a:ext cx="571045" cy="246221"/>
          </a:xfrm>
          <a:prstGeom prst="rect">
            <a:avLst/>
          </a:prstGeom>
          <a:noFill/>
        </p:spPr>
        <p:txBody>
          <a:bodyPr wrap="square" rtlCol="0">
            <a:spAutoFit/>
          </a:bodyPr>
          <a:lstStyle/>
          <a:p>
            <a:r>
              <a:rPr lang="en-US" sz="1000" dirty="0" smtClean="0"/>
              <a:t>0.6</a:t>
            </a:r>
            <a:endParaRPr lang="en-US" sz="1000" dirty="0"/>
          </a:p>
        </p:txBody>
      </p:sp>
      <p:sp>
        <p:nvSpPr>
          <p:cNvPr id="51" name="TextBox 50">
            <a:extLst>
              <a:ext uri="{FF2B5EF4-FFF2-40B4-BE49-F238E27FC236}">
                <a16:creationId xmlns:a16="http://schemas.microsoft.com/office/drawing/2014/main" id="{5913764B-08CE-4BAA-9C34-9F86887BF718}"/>
              </a:ext>
            </a:extLst>
          </p:cNvPr>
          <p:cNvSpPr txBox="1"/>
          <p:nvPr/>
        </p:nvSpPr>
        <p:spPr>
          <a:xfrm rot="19474347">
            <a:off x="2123660" y="7340421"/>
            <a:ext cx="571045" cy="246221"/>
          </a:xfrm>
          <a:prstGeom prst="rect">
            <a:avLst/>
          </a:prstGeom>
          <a:noFill/>
        </p:spPr>
        <p:txBody>
          <a:bodyPr wrap="square" rtlCol="0">
            <a:spAutoFit/>
          </a:bodyPr>
          <a:lstStyle/>
          <a:p>
            <a:r>
              <a:rPr lang="en-US" sz="1000" dirty="0" smtClean="0"/>
              <a:t>0.1</a:t>
            </a:r>
            <a:endParaRPr lang="en-US" sz="1000" dirty="0"/>
          </a:p>
        </p:txBody>
      </p:sp>
      <p:sp>
        <p:nvSpPr>
          <p:cNvPr id="52" name="TextBox 51">
            <a:extLst>
              <a:ext uri="{FF2B5EF4-FFF2-40B4-BE49-F238E27FC236}">
                <a16:creationId xmlns:a16="http://schemas.microsoft.com/office/drawing/2014/main" id="{5913764B-08CE-4BAA-9C34-9F86887BF718}"/>
              </a:ext>
            </a:extLst>
          </p:cNvPr>
          <p:cNvSpPr txBox="1"/>
          <p:nvPr/>
        </p:nvSpPr>
        <p:spPr>
          <a:xfrm rot="19532110">
            <a:off x="3835310" y="6907547"/>
            <a:ext cx="571045" cy="246221"/>
          </a:xfrm>
          <a:prstGeom prst="rect">
            <a:avLst/>
          </a:prstGeom>
          <a:noFill/>
        </p:spPr>
        <p:txBody>
          <a:bodyPr wrap="square" rtlCol="0">
            <a:spAutoFit/>
          </a:bodyPr>
          <a:lstStyle/>
          <a:p>
            <a:r>
              <a:rPr lang="en-US" sz="1000" dirty="0" smtClean="0"/>
              <a:t>0.1</a:t>
            </a:r>
            <a:endParaRPr lang="en-US" sz="1000" dirty="0"/>
          </a:p>
        </p:txBody>
      </p:sp>
      <p:sp>
        <p:nvSpPr>
          <p:cNvPr id="53" name="TextBox 52">
            <a:extLst>
              <a:ext uri="{FF2B5EF4-FFF2-40B4-BE49-F238E27FC236}">
                <a16:creationId xmlns:a16="http://schemas.microsoft.com/office/drawing/2014/main" id="{5913764B-08CE-4BAA-9C34-9F86887BF718}"/>
              </a:ext>
            </a:extLst>
          </p:cNvPr>
          <p:cNvSpPr txBox="1"/>
          <p:nvPr/>
        </p:nvSpPr>
        <p:spPr>
          <a:xfrm rot="18780696">
            <a:off x="4012691" y="7292273"/>
            <a:ext cx="571045" cy="246221"/>
          </a:xfrm>
          <a:prstGeom prst="rect">
            <a:avLst/>
          </a:prstGeom>
          <a:noFill/>
        </p:spPr>
        <p:txBody>
          <a:bodyPr wrap="square" rtlCol="0">
            <a:spAutoFit/>
          </a:bodyPr>
          <a:lstStyle/>
          <a:p>
            <a:r>
              <a:rPr lang="en-US" sz="1000" dirty="0" smtClean="0"/>
              <a:t>0.02</a:t>
            </a:r>
            <a:endParaRPr lang="en-US" sz="1000" dirty="0"/>
          </a:p>
        </p:txBody>
      </p:sp>
      <p:sp>
        <p:nvSpPr>
          <p:cNvPr id="54" name="TextBox 53">
            <a:extLst>
              <a:ext uri="{FF2B5EF4-FFF2-40B4-BE49-F238E27FC236}">
                <a16:creationId xmlns:a16="http://schemas.microsoft.com/office/drawing/2014/main" id="{5913764B-08CE-4BAA-9C34-9F86887BF718}"/>
              </a:ext>
            </a:extLst>
          </p:cNvPr>
          <p:cNvSpPr txBox="1"/>
          <p:nvPr/>
        </p:nvSpPr>
        <p:spPr>
          <a:xfrm rot="18229460">
            <a:off x="4267433" y="7380012"/>
            <a:ext cx="571045" cy="246221"/>
          </a:xfrm>
          <a:prstGeom prst="rect">
            <a:avLst/>
          </a:prstGeom>
          <a:noFill/>
        </p:spPr>
        <p:txBody>
          <a:bodyPr wrap="square" rtlCol="0">
            <a:spAutoFit/>
          </a:bodyPr>
          <a:lstStyle/>
          <a:p>
            <a:r>
              <a:rPr lang="en-US" sz="1000" dirty="0" smtClean="0"/>
              <a:t>0.01</a:t>
            </a:r>
            <a:endParaRPr lang="en-US" sz="1000" dirty="0"/>
          </a:p>
        </p:txBody>
      </p:sp>
      <p:sp>
        <p:nvSpPr>
          <p:cNvPr id="55" name="TextBox 54">
            <a:extLst>
              <a:ext uri="{FF2B5EF4-FFF2-40B4-BE49-F238E27FC236}">
                <a16:creationId xmlns:a16="http://schemas.microsoft.com/office/drawing/2014/main" id="{5913764B-08CE-4BAA-9C34-9F86887BF718}"/>
              </a:ext>
            </a:extLst>
          </p:cNvPr>
          <p:cNvSpPr txBox="1"/>
          <p:nvPr/>
        </p:nvSpPr>
        <p:spPr>
          <a:xfrm rot="16200000">
            <a:off x="6098319" y="6707135"/>
            <a:ext cx="571045" cy="246221"/>
          </a:xfrm>
          <a:prstGeom prst="rect">
            <a:avLst/>
          </a:prstGeom>
          <a:noFill/>
        </p:spPr>
        <p:txBody>
          <a:bodyPr wrap="square" rtlCol="0">
            <a:spAutoFit/>
          </a:bodyPr>
          <a:lstStyle/>
          <a:p>
            <a:r>
              <a:rPr lang="en-US" sz="1000" dirty="0" smtClean="0"/>
              <a:t>0.1</a:t>
            </a:r>
            <a:endParaRPr lang="en-US" sz="1000" dirty="0"/>
          </a:p>
        </p:txBody>
      </p:sp>
      <p:sp>
        <p:nvSpPr>
          <p:cNvPr id="56" name="TextBox 55">
            <a:extLst>
              <a:ext uri="{FF2B5EF4-FFF2-40B4-BE49-F238E27FC236}">
                <a16:creationId xmlns:a16="http://schemas.microsoft.com/office/drawing/2014/main" id="{5913764B-08CE-4BAA-9C34-9F86887BF718}"/>
              </a:ext>
            </a:extLst>
          </p:cNvPr>
          <p:cNvSpPr txBox="1"/>
          <p:nvPr/>
        </p:nvSpPr>
        <p:spPr>
          <a:xfrm rot="16200000">
            <a:off x="5277700" y="6748015"/>
            <a:ext cx="571045" cy="246221"/>
          </a:xfrm>
          <a:prstGeom prst="rect">
            <a:avLst/>
          </a:prstGeom>
          <a:noFill/>
        </p:spPr>
        <p:txBody>
          <a:bodyPr wrap="square" rtlCol="0">
            <a:spAutoFit/>
          </a:bodyPr>
          <a:lstStyle/>
          <a:p>
            <a:r>
              <a:rPr lang="en-US" sz="1000" dirty="0" smtClean="0"/>
              <a:t>0.02</a:t>
            </a:r>
            <a:endParaRPr lang="en-US" sz="1000" dirty="0"/>
          </a:p>
        </p:txBody>
      </p:sp>
      <p:sp>
        <p:nvSpPr>
          <p:cNvPr id="57" name="TextBox 56">
            <a:extLst>
              <a:ext uri="{FF2B5EF4-FFF2-40B4-BE49-F238E27FC236}">
                <a16:creationId xmlns:a16="http://schemas.microsoft.com/office/drawing/2014/main" id="{5913764B-08CE-4BAA-9C34-9F86887BF718}"/>
              </a:ext>
            </a:extLst>
          </p:cNvPr>
          <p:cNvSpPr txBox="1"/>
          <p:nvPr/>
        </p:nvSpPr>
        <p:spPr>
          <a:xfrm rot="16306563">
            <a:off x="5076615" y="6744336"/>
            <a:ext cx="571045" cy="246221"/>
          </a:xfrm>
          <a:prstGeom prst="rect">
            <a:avLst/>
          </a:prstGeom>
          <a:noFill/>
        </p:spPr>
        <p:txBody>
          <a:bodyPr wrap="square" rtlCol="0">
            <a:spAutoFit/>
          </a:bodyPr>
          <a:lstStyle/>
          <a:p>
            <a:r>
              <a:rPr lang="en-US" sz="1000" dirty="0" smtClean="0"/>
              <a:t>0.01</a:t>
            </a:r>
            <a:endParaRPr lang="en-US" sz="1000" dirty="0"/>
          </a:p>
        </p:txBody>
      </p:sp>
      <p:cxnSp>
        <p:nvCxnSpPr>
          <p:cNvPr id="60" name="Straight Arrow Connector 59">
            <a:extLst>
              <a:ext uri="{FF2B5EF4-FFF2-40B4-BE49-F238E27FC236}">
                <a16:creationId xmlns:a16="http://schemas.microsoft.com/office/drawing/2014/main" id="{0E614FCD-3487-4451-8B84-92B1D0267643}"/>
              </a:ext>
            </a:extLst>
          </p:cNvPr>
          <p:cNvCxnSpPr>
            <a:cxnSpLocks/>
          </p:cNvCxnSpPr>
          <p:nvPr/>
        </p:nvCxnSpPr>
        <p:spPr>
          <a:xfrm>
            <a:off x="2263550" y="990878"/>
            <a:ext cx="548193" cy="396"/>
          </a:xfrm>
          <a:prstGeom prst="straightConnector1">
            <a:avLst/>
          </a:prstGeom>
          <a:ln w="127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20481409-8DC6-4DFF-9371-E07AB19C87DD}"/>
              </a:ext>
            </a:extLst>
          </p:cNvPr>
          <p:cNvSpPr txBox="1"/>
          <p:nvPr/>
        </p:nvSpPr>
        <p:spPr>
          <a:xfrm>
            <a:off x="1571306" y="835788"/>
            <a:ext cx="736399" cy="307777"/>
          </a:xfrm>
          <a:prstGeom prst="rect">
            <a:avLst/>
          </a:prstGeom>
          <a:noFill/>
          <a:ln w="12700">
            <a:noFill/>
          </a:ln>
        </p:spPr>
        <p:txBody>
          <a:bodyPr wrap="square">
            <a:spAutoFit/>
          </a:bodyPr>
          <a:lstStyle/>
          <a:p>
            <a:pPr algn="r" defTabSz="144718"/>
            <a:r>
              <a:rPr lang="en-US" sz="700" i="1" dirty="0">
                <a:solidFill>
                  <a:schemeClr val="tx1">
                    <a:lumMod val="65000"/>
                    <a:lumOff val="35000"/>
                  </a:schemeClr>
                </a:solidFill>
                <a:latin typeface="Arial" panose="020B0604020202020204" pitchFamily="34" charset="0"/>
                <a:cs typeface="Arial" panose="020B0604020202020204" pitchFamily="34" charset="0"/>
              </a:rPr>
              <a:t>Hypothesized</a:t>
            </a:r>
            <a:endParaRPr lang="en-US" sz="700" i="1" dirty="0" smtClean="0">
              <a:solidFill>
                <a:schemeClr val="tx1">
                  <a:lumMod val="65000"/>
                  <a:lumOff val="35000"/>
                </a:schemeClr>
              </a:solidFill>
              <a:latin typeface="Arial" panose="020B0604020202020204" pitchFamily="34" charset="0"/>
              <a:cs typeface="Arial" panose="020B0604020202020204" pitchFamily="34" charset="0"/>
            </a:endParaRPr>
          </a:p>
          <a:p>
            <a:pPr algn="r" defTabSz="144718"/>
            <a:r>
              <a:rPr lang="en-US" sz="700" i="1" dirty="0" smtClean="0">
                <a:solidFill>
                  <a:schemeClr val="tx1">
                    <a:lumMod val="65000"/>
                    <a:lumOff val="35000"/>
                  </a:schemeClr>
                </a:solidFill>
                <a:latin typeface="Arial" panose="020B0604020202020204" pitchFamily="34" charset="0"/>
                <a:cs typeface="Arial" panose="020B0604020202020204" pitchFamily="34" charset="0"/>
              </a:rPr>
              <a:t>Range</a:t>
            </a:r>
            <a:endParaRPr lang="en-US" sz="7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5913764B-08CE-4BAA-9C34-9F86887BF718}"/>
              </a:ext>
            </a:extLst>
          </p:cNvPr>
          <p:cNvSpPr txBox="1"/>
          <p:nvPr/>
        </p:nvSpPr>
        <p:spPr>
          <a:xfrm rot="18207507">
            <a:off x="4169791" y="8849888"/>
            <a:ext cx="571045" cy="246221"/>
          </a:xfrm>
          <a:prstGeom prst="rect">
            <a:avLst/>
          </a:prstGeom>
          <a:noFill/>
        </p:spPr>
        <p:txBody>
          <a:bodyPr wrap="square" rtlCol="0">
            <a:spAutoFit/>
          </a:bodyPr>
          <a:lstStyle/>
          <a:p>
            <a:r>
              <a:rPr lang="en-US" sz="1000" dirty="0" smtClean="0"/>
              <a:t>1980</a:t>
            </a:r>
            <a:endParaRPr lang="en-US" sz="1000" dirty="0"/>
          </a:p>
        </p:txBody>
      </p:sp>
      <p:sp>
        <p:nvSpPr>
          <p:cNvPr id="66" name="TextBox 65">
            <a:extLst>
              <a:ext uri="{FF2B5EF4-FFF2-40B4-BE49-F238E27FC236}">
                <a16:creationId xmlns:a16="http://schemas.microsoft.com/office/drawing/2014/main" id="{5913764B-08CE-4BAA-9C34-9F86887BF718}"/>
              </a:ext>
            </a:extLst>
          </p:cNvPr>
          <p:cNvSpPr txBox="1"/>
          <p:nvPr/>
        </p:nvSpPr>
        <p:spPr>
          <a:xfrm rot="18207507">
            <a:off x="4297479" y="8975899"/>
            <a:ext cx="571045" cy="246221"/>
          </a:xfrm>
          <a:prstGeom prst="rect">
            <a:avLst/>
          </a:prstGeom>
          <a:noFill/>
        </p:spPr>
        <p:txBody>
          <a:bodyPr wrap="square" rtlCol="0">
            <a:spAutoFit/>
          </a:bodyPr>
          <a:lstStyle/>
          <a:p>
            <a:r>
              <a:rPr lang="en-US" sz="1000" dirty="0" smtClean="0"/>
              <a:t>0.001</a:t>
            </a:r>
            <a:endParaRPr lang="en-US" sz="1000" dirty="0"/>
          </a:p>
        </p:txBody>
      </p:sp>
      <p:sp>
        <p:nvSpPr>
          <p:cNvPr id="67" name="TextBox 66">
            <a:extLst>
              <a:ext uri="{FF2B5EF4-FFF2-40B4-BE49-F238E27FC236}">
                <a16:creationId xmlns:a16="http://schemas.microsoft.com/office/drawing/2014/main" id="{5913764B-08CE-4BAA-9C34-9F86887BF718}"/>
              </a:ext>
            </a:extLst>
          </p:cNvPr>
          <p:cNvSpPr txBox="1"/>
          <p:nvPr/>
        </p:nvSpPr>
        <p:spPr>
          <a:xfrm rot="17554289">
            <a:off x="2209611" y="9001537"/>
            <a:ext cx="571045" cy="246221"/>
          </a:xfrm>
          <a:prstGeom prst="rect">
            <a:avLst/>
          </a:prstGeom>
          <a:noFill/>
        </p:spPr>
        <p:txBody>
          <a:bodyPr wrap="square" rtlCol="0">
            <a:spAutoFit/>
          </a:bodyPr>
          <a:lstStyle/>
          <a:p>
            <a:r>
              <a:rPr lang="en-US" sz="1000" dirty="0" smtClean="0"/>
              <a:t>1980</a:t>
            </a:r>
            <a:endParaRPr lang="en-US" sz="1000" dirty="0"/>
          </a:p>
        </p:txBody>
      </p:sp>
      <p:sp>
        <p:nvSpPr>
          <p:cNvPr id="68" name="TextBox 67">
            <a:extLst>
              <a:ext uri="{FF2B5EF4-FFF2-40B4-BE49-F238E27FC236}">
                <a16:creationId xmlns:a16="http://schemas.microsoft.com/office/drawing/2014/main" id="{5913764B-08CE-4BAA-9C34-9F86887BF718}"/>
              </a:ext>
            </a:extLst>
          </p:cNvPr>
          <p:cNvSpPr txBox="1"/>
          <p:nvPr/>
        </p:nvSpPr>
        <p:spPr>
          <a:xfrm rot="17554289">
            <a:off x="2337299" y="9127548"/>
            <a:ext cx="571045" cy="246221"/>
          </a:xfrm>
          <a:prstGeom prst="rect">
            <a:avLst/>
          </a:prstGeom>
          <a:noFill/>
        </p:spPr>
        <p:txBody>
          <a:bodyPr wrap="square" rtlCol="0">
            <a:spAutoFit/>
          </a:bodyPr>
          <a:lstStyle/>
          <a:p>
            <a:r>
              <a:rPr lang="en-US" sz="1000" dirty="0" smtClean="0"/>
              <a:t>0.001</a:t>
            </a:r>
            <a:endParaRPr lang="en-US" sz="1000" dirty="0"/>
          </a:p>
        </p:txBody>
      </p:sp>
      <p:sp>
        <p:nvSpPr>
          <p:cNvPr id="69" name="TextBox 68">
            <a:extLst>
              <a:ext uri="{FF2B5EF4-FFF2-40B4-BE49-F238E27FC236}">
                <a16:creationId xmlns:a16="http://schemas.microsoft.com/office/drawing/2014/main" id="{5913764B-08CE-4BAA-9C34-9F86887BF718}"/>
              </a:ext>
            </a:extLst>
          </p:cNvPr>
          <p:cNvSpPr txBox="1"/>
          <p:nvPr/>
        </p:nvSpPr>
        <p:spPr>
          <a:xfrm rot="16200000">
            <a:off x="5499462" y="8646748"/>
            <a:ext cx="571045" cy="246221"/>
          </a:xfrm>
          <a:prstGeom prst="rect">
            <a:avLst/>
          </a:prstGeom>
          <a:noFill/>
        </p:spPr>
        <p:txBody>
          <a:bodyPr wrap="square" rtlCol="0">
            <a:spAutoFit/>
          </a:bodyPr>
          <a:lstStyle/>
          <a:p>
            <a:r>
              <a:rPr lang="en-US" sz="1000" dirty="0" smtClean="0"/>
              <a:t>1980</a:t>
            </a:r>
            <a:endParaRPr lang="en-US" sz="1000" dirty="0"/>
          </a:p>
        </p:txBody>
      </p:sp>
      <p:sp>
        <p:nvSpPr>
          <p:cNvPr id="70" name="TextBox 69">
            <a:extLst>
              <a:ext uri="{FF2B5EF4-FFF2-40B4-BE49-F238E27FC236}">
                <a16:creationId xmlns:a16="http://schemas.microsoft.com/office/drawing/2014/main" id="{5913764B-08CE-4BAA-9C34-9F86887BF718}"/>
              </a:ext>
            </a:extLst>
          </p:cNvPr>
          <p:cNvSpPr txBox="1"/>
          <p:nvPr/>
        </p:nvSpPr>
        <p:spPr>
          <a:xfrm rot="16200000">
            <a:off x="5673136" y="8658261"/>
            <a:ext cx="571045" cy="246221"/>
          </a:xfrm>
          <a:prstGeom prst="rect">
            <a:avLst/>
          </a:prstGeom>
          <a:noFill/>
        </p:spPr>
        <p:txBody>
          <a:bodyPr wrap="square" rtlCol="0">
            <a:spAutoFit/>
          </a:bodyPr>
          <a:lstStyle/>
          <a:p>
            <a:r>
              <a:rPr lang="en-US" sz="1000" dirty="0" smtClean="0"/>
              <a:t>0.001</a:t>
            </a:r>
            <a:endParaRPr lang="en-US" sz="1000" dirty="0"/>
          </a:p>
        </p:txBody>
      </p:sp>
      <p:sp>
        <p:nvSpPr>
          <p:cNvPr id="71" name="TextBox 70">
            <a:extLst>
              <a:ext uri="{FF2B5EF4-FFF2-40B4-BE49-F238E27FC236}">
                <a16:creationId xmlns:a16="http://schemas.microsoft.com/office/drawing/2014/main" id="{5913764B-08CE-4BAA-9C34-9F86887BF718}"/>
              </a:ext>
            </a:extLst>
          </p:cNvPr>
          <p:cNvSpPr txBox="1"/>
          <p:nvPr/>
        </p:nvSpPr>
        <p:spPr>
          <a:xfrm rot="18229460">
            <a:off x="2304451" y="7410524"/>
            <a:ext cx="571045" cy="246221"/>
          </a:xfrm>
          <a:prstGeom prst="rect">
            <a:avLst/>
          </a:prstGeom>
          <a:noFill/>
        </p:spPr>
        <p:txBody>
          <a:bodyPr wrap="square" rtlCol="0">
            <a:spAutoFit/>
          </a:bodyPr>
          <a:lstStyle/>
          <a:p>
            <a:r>
              <a:rPr lang="en-US" sz="1000" dirty="0" smtClean="0"/>
              <a:t>0.01</a:t>
            </a:r>
            <a:endParaRPr lang="en-US" sz="1000" dirty="0"/>
          </a:p>
        </p:txBody>
      </p:sp>
      <p:sp>
        <p:nvSpPr>
          <p:cNvPr id="58" name="Rectangle 57">
            <a:extLst>
              <a:ext uri="{FF2B5EF4-FFF2-40B4-BE49-F238E27FC236}">
                <a16:creationId xmlns:a16="http://schemas.microsoft.com/office/drawing/2014/main" id="{FD21FC4F-5D8B-4BD0-8ECE-7EBFA5C9F1C0}"/>
              </a:ext>
            </a:extLst>
          </p:cNvPr>
          <p:cNvSpPr/>
          <p:nvPr/>
        </p:nvSpPr>
        <p:spPr>
          <a:xfrm>
            <a:off x="2264985" y="692686"/>
            <a:ext cx="546758" cy="8870700"/>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59" name="Rectangle 58">
            <a:extLst>
              <a:ext uri="{FF2B5EF4-FFF2-40B4-BE49-F238E27FC236}">
                <a16:creationId xmlns:a16="http://schemas.microsoft.com/office/drawing/2014/main" id="{FD21FC4F-5D8B-4BD0-8ECE-7EBFA5C9F1C0}"/>
              </a:ext>
            </a:extLst>
          </p:cNvPr>
          <p:cNvSpPr/>
          <p:nvPr/>
        </p:nvSpPr>
        <p:spPr>
          <a:xfrm>
            <a:off x="3708893" y="687823"/>
            <a:ext cx="581418" cy="8873742"/>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1513204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40485" y="0"/>
            <a:ext cx="6841495" cy="10058400"/>
          </a:xfrm>
          <a:prstGeom prst="rect">
            <a:avLst/>
          </a:prstGeom>
        </p:spPr>
      </p:pic>
    </p:spTree>
    <p:extLst>
      <p:ext uri="{BB962C8B-B14F-4D97-AF65-F5344CB8AC3E}">
        <p14:creationId xmlns:p14="http://schemas.microsoft.com/office/powerpoint/2010/main" val="521515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491" y="10184706"/>
            <a:ext cx="8761220" cy="260314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491" y="7746299"/>
            <a:ext cx="8761220" cy="260314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491" y="5307892"/>
            <a:ext cx="8761220" cy="260314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491" y="2869485"/>
            <a:ext cx="8761220" cy="260314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491" y="431078"/>
            <a:ext cx="8761220" cy="2603144"/>
          </a:xfrm>
          <a:prstGeom prst="rect">
            <a:avLst/>
          </a:prstGeom>
        </p:spPr>
      </p:pic>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65536"/>
          <a:stretch/>
        </p:blipFill>
        <p:spPr>
          <a:xfrm>
            <a:off x="5163265" y="431078"/>
            <a:ext cx="3019464" cy="2603144"/>
          </a:xfrm>
          <a:prstGeom prst="rect">
            <a:avLst/>
          </a:prstGeom>
        </p:spPr>
      </p:pic>
      <p:pic>
        <p:nvPicPr>
          <p:cNvPr id="6" name="Picture 5"/>
          <p:cNvPicPr>
            <a:picLocks noChangeAspect="1"/>
          </p:cNvPicPr>
          <p:nvPr/>
        </p:nvPicPr>
        <p:blipFill rotWithShape="1">
          <a:blip r:embed="rId8">
            <a:extLst>
              <a:ext uri="{28A0092B-C50C-407E-A947-70E740481C1C}">
                <a14:useLocalDpi xmlns:a14="http://schemas.microsoft.com/office/drawing/2010/main" val="0"/>
              </a:ext>
            </a:extLst>
          </a:blip>
          <a:srcRect l="65928"/>
          <a:stretch/>
        </p:blipFill>
        <p:spPr>
          <a:xfrm>
            <a:off x="5197641" y="2869485"/>
            <a:ext cx="2985088" cy="2603144"/>
          </a:xfrm>
          <a:prstGeom prst="rect">
            <a:avLst/>
          </a:prstGeom>
        </p:spPr>
      </p:pic>
      <p:pic>
        <p:nvPicPr>
          <p:cNvPr id="8" name="Picture 7"/>
          <p:cNvPicPr>
            <a:picLocks noChangeAspect="1"/>
          </p:cNvPicPr>
          <p:nvPr/>
        </p:nvPicPr>
        <p:blipFill rotWithShape="1">
          <a:blip r:embed="rId9">
            <a:extLst>
              <a:ext uri="{28A0092B-C50C-407E-A947-70E740481C1C}">
                <a14:useLocalDpi xmlns:a14="http://schemas.microsoft.com/office/drawing/2010/main" val="0"/>
              </a:ext>
            </a:extLst>
          </a:blip>
          <a:srcRect l="65144"/>
          <a:stretch/>
        </p:blipFill>
        <p:spPr>
          <a:xfrm>
            <a:off x="5128889" y="5307892"/>
            <a:ext cx="3053839" cy="2603144"/>
          </a:xfrm>
          <a:prstGeom prst="rect">
            <a:avLst/>
          </a:prstGeom>
        </p:spPr>
      </p:pic>
      <p:pic>
        <p:nvPicPr>
          <p:cNvPr id="10" name="Picture 9"/>
          <p:cNvPicPr>
            <a:picLocks noChangeAspect="1"/>
          </p:cNvPicPr>
          <p:nvPr/>
        </p:nvPicPr>
        <p:blipFill rotWithShape="1">
          <a:blip r:embed="rId10">
            <a:extLst>
              <a:ext uri="{28A0092B-C50C-407E-A947-70E740481C1C}">
                <a14:useLocalDpi xmlns:a14="http://schemas.microsoft.com/office/drawing/2010/main" val="0"/>
              </a:ext>
            </a:extLst>
          </a:blip>
          <a:srcRect l="65271"/>
          <a:stretch/>
        </p:blipFill>
        <p:spPr>
          <a:xfrm>
            <a:off x="5140035" y="7746299"/>
            <a:ext cx="3042693" cy="2603144"/>
          </a:xfrm>
          <a:prstGeom prst="rect">
            <a:avLst/>
          </a:prstGeom>
        </p:spPr>
      </p:pic>
    </p:spTree>
    <p:extLst>
      <p:ext uri="{BB962C8B-B14F-4D97-AF65-F5344CB8AC3E}">
        <p14:creationId xmlns:p14="http://schemas.microsoft.com/office/powerpoint/2010/main" val="38505834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357" y="806284"/>
            <a:ext cx="5905337" cy="7680491"/>
          </a:xfrm>
          <a:prstGeom prst="rect">
            <a:avLst/>
          </a:prstGeom>
        </p:spPr>
      </p:pic>
      <p:sp>
        <p:nvSpPr>
          <p:cNvPr id="50" name="TextBox 49">
            <a:extLst>
              <a:ext uri="{FF2B5EF4-FFF2-40B4-BE49-F238E27FC236}">
                <a16:creationId xmlns:a16="http://schemas.microsoft.com/office/drawing/2014/main" id="{13218649-3249-4A0D-AD88-FB357C9EFA72}"/>
              </a:ext>
            </a:extLst>
          </p:cNvPr>
          <p:cNvSpPr txBox="1"/>
          <p:nvPr/>
        </p:nvSpPr>
        <p:spPr>
          <a:xfrm>
            <a:off x="4212442" y="1738061"/>
            <a:ext cx="1321097" cy="523220"/>
          </a:xfrm>
          <a:prstGeom prst="rect">
            <a:avLst/>
          </a:prstGeom>
          <a:noFill/>
        </p:spPr>
        <p:txBody>
          <a:bodyPr wrap="square" anchor="ctr">
            <a:spAutoFit/>
          </a:bodyPr>
          <a:lstStyle/>
          <a:p>
            <a:pPr defTabSz="144718"/>
            <a:r>
              <a:rPr lang="en-US" sz="700" dirty="0" err="1">
                <a:latin typeface="Arial" panose="020B0604020202020204" pitchFamily="34" charset="0"/>
                <a:cs typeface="Arial" panose="020B0604020202020204" pitchFamily="34" charset="0"/>
              </a:rPr>
              <a:t>V</a:t>
            </a:r>
            <a:r>
              <a:rPr lang="en-US" sz="700" baseline="-25000" dirty="0" err="1">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16.8 km/s 	</a:t>
            </a:r>
          </a:p>
          <a:p>
            <a:pPr defTabSz="144718"/>
            <a:r>
              <a:rPr lang="en-US" sz="700" dirty="0">
                <a:latin typeface="Arial" panose="020B0604020202020204" pitchFamily="34" charset="0"/>
                <a:cs typeface="Arial" panose="020B0604020202020204" pitchFamily="34" charset="0"/>
              </a:rPr>
              <a:t>M</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99.7 %</a:t>
            </a:r>
          </a:p>
          <a:p>
            <a:pPr defTabSz="363314"/>
            <a:r>
              <a:rPr lang="el-GR" sz="700" dirty="0">
                <a:latin typeface="Arial" panose="020B0604020202020204" pitchFamily="34" charset="0"/>
                <a:cs typeface="Arial" panose="020B0604020202020204" pitchFamily="34" charset="0"/>
              </a:rPr>
              <a:t>Θ</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 45 °</a:t>
            </a:r>
          </a:p>
          <a:p>
            <a:pPr defTabSz="363314"/>
            <a:r>
              <a:rPr lang="en-US" sz="700" dirty="0">
                <a:latin typeface="Arial" panose="020B0604020202020204" pitchFamily="34" charset="0"/>
                <a:cs typeface="Arial" panose="020B0604020202020204" pitchFamily="34" charset="0"/>
              </a:rPr>
              <a:t>D</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 13.9 km</a:t>
            </a:r>
          </a:p>
        </p:txBody>
      </p:sp>
      <p:sp>
        <p:nvSpPr>
          <p:cNvPr id="51" name="TextBox 50">
            <a:extLst>
              <a:ext uri="{FF2B5EF4-FFF2-40B4-BE49-F238E27FC236}">
                <a16:creationId xmlns:a16="http://schemas.microsoft.com/office/drawing/2014/main" id="{833878A0-709B-49A5-B861-81A2D15AF9BE}"/>
              </a:ext>
            </a:extLst>
          </p:cNvPr>
          <p:cNvSpPr txBox="1"/>
          <p:nvPr/>
        </p:nvSpPr>
        <p:spPr>
          <a:xfrm>
            <a:off x="4212442" y="3129084"/>
            <a:ext cx="1321097" cy="523220"/>
          </a:xfrm>
          <a:prstGeom prst="rect">
            <a:avLst/>
          </a:prstGeom>
          <a:noFill/>
        </p:spPr>
        <p:txBody>
          <a:bodyPr wrap="square">
            <a:spAutoFit/>
          </a:bodyPr>
          <a:lstStyle/>
          <a:p>
            <a:pPr defTabSz="144718"/>
            <a:r>
              <a:rPr lang="en-US" sz="700" dirty="0" err="1">
                <a:latin typeface="Arial" panose="020B0604020202020204" pitchFamily="34" charset="0"/>
                <a:cs typeface="Arial" panose="020B0604020202020204" pitchFamily="34" charset="0"/>
              </a:rPr>
              <a:t>V</a:t>
            </a:r>
            <a:r>
              <a:rPr lang="en-US" sz="700" baseline="-25000" dirty="0" err="1">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11 – 15 km/s </a:t>
            </a:r>
          </a:p>
          <a:p>
            <a:pPr defTabSz="144718"/>
            <a:r>
              <a:rPr lang="en-US" sz="700" dirty="0">
                <a:latin typeface="Arial" panose="020B0604020202020204" pitchFamily="34" charset="0"/>
                <a:cs typeface="Arial" panose="020B0604020202020204" pitchFamily="34" charset="0"/>
              </a:rPr>
              <a:t>M</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51 – 77 %</a:t>
            </a:r>
          </a:p>
          <a:p>
            <a:pPr defTabSz="363314"/>
            <a:r>
              <a:rPr lang="el-GR" sz="700" dirty="0">
                <a:latin typeface="Arial" panose="020B0604020202020204" pitchFamily="34" charset="0"/>
                <a:cs typeface="Arial" panose="020B0604020202020204" pitchFamily="34" charset="0"/>
              </a:rPr>
              <a:t>Θ</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 45 °</a:t>
            </a:r>
          </a:p>
          <a:p>
            <a:pPr defTabSz="363314"/>
            <a:r>
              <a:rPr lang="en-US" sz="700" dirty="0">
                <a:latin typeface="Arial" panose="020B0604020202020204" pitchFamily="34" charset="0"/>
                <a:cs typeface="Arial" panose="020B0604020202020204" pitchFamily="34" charset="0"/>
              </a:rPr>
              <a:t>D</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 40 – 46 m</a:t>
            </a:r>
          </a:p>
        </p:txBody>
      </p:sp>
      <p:sp>
        <p:nvSpPr>
          <p:cNvPr id="52" name="TextBox 51">
            <a:extLst>
              <a:ext uri="{FF2B5EF4-FFF2-40B4-BE49-F238E27FC236}">
                <a16:creationId xmlns:a16="http://schemas.microsoft.com/office/drawing/2014/main" id="{3207582D-75A4-40CD-A1A7-E3A062BD8B15}"/>
              </a:ext>
            </a:extLst>
          </p:cNvPr>
          <p:cNvSpPr txBox="1"/>
          <p:nvPr/>
        </p:nvSpPr>
        <p:spPr>
          <a:xfrm>
            <a:off x="4241016" y="4783143"/>
            <a:ext cx="1530307" cy="523220"/>
          </a:xfrm>
          <a:prstGeom prst="rect">
            <a:avLst/>
          </a:prstGeom>
          <a:noFill/>
        </p:spPr>
        <p:txBody>
          <a:bodyPr wrap="square">
            <a:spAutoFit/>
          </a:bodyPr>
          <a:lstStyle/>
          <a:p>
            <a:pPr defTabSz="144718"/>
            <a:r>
              <a:rPr lang="en-US" sz="700" dirty="0" err="1">
                <a:latin typeface="Arial" panose="020B0604020202020204" pitchFamily="34" charset="0"/>
                <a:cs typeface="Arial" panose="020B0604020202020204" pitchFamily="34" charset="0"/>
              </a:rPr>
              <a:t>V</a:t>
            </a:r>
            <a:r>
              <a:rPr lang="en-US" sz="700" baseline="-25000" dirty="0" err="1">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0 – 3  km/s	</a:t>
            </a:r>
          </a:p>
          <a:p>
            <a:pPr defTabSz="144718"/>
            <a:r>
              <a:rPr lang="en-US" sz="700" dirty="0">
                <a:latin typeface="Arial" panose="020B0604020202020204" pitchFamily="34" charset="0"/>
                <a:cs typeface="Arial" panose="020B0604020202020204" pitchFamily="34" charset="0"/>
              </a:rPr>
              <a:t>M</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0 – 32 %</a:t>
            </a:r>
          </a:p>
          <a:p>
            <a:pPr defTabSz="363314"/>
            <a:r>
              <a:rPr lang="el-GR" sz="700" dirty="0">
                <a:latin typeface="Arial" panose="020B0604020202020204" pitchFamily="34" charset="0"/>
                <a:cs typeface="Arial" panose="020B0604020202020204" pitchFamily="34" charset="0"/>
              </a:rPr>
              <a:t>Θ</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20 </a:t>
            </a:r>
            <a:r>
              <a:rPr lang="en-US" sz="700" dirty="0">
                <a:latin typeface="Arial" panose="020B0604020202020204" pitchFamily="34" charset="0"/>
                <a:cs typeface="Arial" panose="020B0604020202020204" pitchFamily="34" charset="0"/>
              </a:rPr>
              <a:t>°</a:t>
            </a:r>
          </a:p>
          <a:p>
            <a:pPr defTabSz="363314"/>
            <a:r>
              <a:rPr lang="en-US" sz="700" dirty="0">
                <a:latin typeface="Arial" panose="020B0604020202020204" pitchFamily="34" charset="0"/>
                <a:cs typeface="Arial" panose="020B0604020202020204" pitchFamily="34" charset="0"/>
              </a:rPr>
              <a:t>D</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 0 – 14 m</a:t>
            </a:r>
          </a:p>
        </p:txBody>
      </p:sp>
      <p:sp>
        <p:nvSpPr>
          <p:cNvPr id="53" name="TextBox 52">
            <a:extLst>
              <a:ext uri="{FF2B5EF4-FFF2-40B4-BE49-F238E27FC236}">
                <a16:creationId xmlns:a16="http://schemas.microsoft.com/office/drawing/2014/main" id="{E2721A25-E7CB-40D8-B09C-A36AFC862C31}"/>
              </a:ext>
            </a:extLst>
          </p:cNvPr>
          <p:cNvSpPr txBox="1"/>
          <p:nvPr/>
        </p:nvSpPr>
        <p:spPr>
          <a:xfrm>
            <a:off x="4241017" y="6476392"/>
            <a:ext cx="1321097" cy="523220"/>
          </a:xfrm>
          <a:prstGeom prst="rect">
            <a:avLst/>
          </a:prstGeom>
          <a:noFill/>
        </p:spPr>
        <p:txBody>
          <a:bodyPr wrap="square">
            <a:spAutoFit/>
          </a:bodyPr>
          <a:lstStyle/>
          <a:p>
            <a:pPr defTabSz="144718"/>
            <a:r>
              <a:rPr lang="en-US" sz="700" dirty="0" err="1">
                <a:latin typeface="Arial" panose="020B0604020202020204" pitchFamily="34" charset="0"/>
                <a:cs typeface="Arial" panose="020B0604020202020204" pitchFamily="34" charset="0"/>
              </a:rPr>
              <a:t>V</a:t>
            </a:r>
            <a:r>
              <a:rPr lang="en-US" sz="700" baseline="-25000" dirty="0" err="1">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2 – 12 km/s 	</a:t>
            </a:r>
          </a:p>
          <a:p>
            <a:pPr defTabSz="144718"/>
            <a:r>
              <a:rPr lang="en-US" sz="700" dirty="0">
                <a:latin typeface="Arial" panose="020B0604020202020204" pitchFamily="34" charset="0"/>
                <a:cs typeface="Arial" panose="020B0604020202020204" pitchFamily="34" charset="0"/>
              </a:rPr>
              <a:t>M</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33 – 53 %</a:t>
            </a:r>
          </a:p>
          <a:p>
            <a:pPr defTabSz="363314"/>
            <a:r>
              <a:rPr lang="el-GR" sz="700" dirty="0">
                <a:latin typeface="Arial" panose="020B0604020202020204" pitchFamily="34" charset="0"/>
                <a:cs typeface="Arial" panose="020B0604020202020204" pitchFamily="34" charset="0"/>
              </a:rPr>
              <a:t>Θ</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a:t>
            </a:r>
            <a:r>
              <a:rPr lang="en-US" sz="700" dirty="0">
                <a:latin typeface="Arial" panose="020B0604020202020204" pitchFamily="34" charset="0"/>
                <a:cs typeface="Arial" panose="020B0604020202020204" pitchFamily="34" charset="0"/>
              </a:rPr>
              <a:t>= ~ 45 °</a:t>
            </a:r>
          </a:p>
          <a:p>
            <a:pPr defTabSz="363314"/>
            <a:r>
              <a:rPr lang="en-US" sz="700" dirty="0">
                <a:latin typeface="Arial" panose="020B0604020202020204" pitchFamily="34" charset="0"/>
                <a:cs typeface="Arial" panose="020B0604020202020204" pitchFamily="34" charset="0"/>
              </a:rPr>
              <a:t>D</a:t>
            </a:r>
            <a:r>
              <a:rPr lang="en-US" sz="700" baseline="-25000" dirty="0">
                <a:latin typeface="Arial" panose="020B0604020202020204" pitchFamily="34" charset="0"/>
                <a:cs typeface="Arial" panose="020B0604020202020204" pitchFamily="34" charset="0"/>
              </a:rPr>
              <a:t>f</a:t>
            </a:r>
            <a:r>
              <a:rPr lang="en-US" sz="700" dirty="0">
                <a:latin typeface="Arial" panose="020B0604020202020204" pitchFamily="34" charset="0"/>
                <a:cs typeface="Arial" panose="020B0604020202020204" pitchFamily="34" charset="0"/>
              </a:rPr>
              <a:t> = 34 – 41 m</a:t>
            </a:r>
          </a:p>
        </p:txBody>
      </p:sp>
      <p:sp>
        <p:nvSpPr>
          <p:cNvPr id="54" name="TextBox 53">
            <a:extLst>
              <a:ext uri="{FF2B5EF4-FFF2-40B4-BE49-F238E27FC236}">
                <a16:creationId xmlns:a16="http://schemas.microsoft.com/office/drawing/2014/main" id="{22B37F63-F82D-4F59-A632-730A3F503F5A}"/>
              </a:ext>
            </a:extLst>
          </p:cNvPr>
          <p:cNvSpPr txBox="1"/>
          <p:nvPr/>
        </p:nvSpPr>
        <p:spPr>
          <a:xfrm>
            <a:off x="3070923" y="1128427"/>
            <a:ext cx="1408950" cy="230832"/>
          </a:xfrm>
          <a:prstGeom prst="rect">
            <a:avLst/>
          </a:prstGeom>
          <a:noFill/>
        </p:spPr>
        <p:txBody>
          <a:bodyPr wrap="square" rtlCol="0">
            <a:spAutoFit/>
          </a:bodyPr>
          <a:lstStyle/>
          <a:p>
            <a:pPr algn="ctr" defTabSz="144718"/>
            <a:r>
              <a:rPr lang="en-US" sz="900" b="1" dirty="0">
                <a:latin typeface="Arial" panose="020B0604020202020204" pitchFamily="34" charset="0"/>
                <a:cs typeface="Arial" panose="020B0604020202020204" pitchFamily="34" charset="0"/>
              </a:rPr>
              <a:t>Chicxulub Crater</a:t>
            </a:r>
          </a:p>
        </p:txBody>
      </p:sp>
      <p:sp>
        <p:nvSpPr>
          <p:cNvPr id="55" name="TextBox 54">
            <a:extLst>
              <a:ext uri="{FF2B5EF4-FFF2-40B4-BE49-F238E27FC236}">
                <a16:creationId xmlns:a16="http://schemas.microsoft.com/office/drawing/2014/main" id="{300D41E0-DFBD-46FE-8495-FF1E26D9353A}"/>
              </a:ext>
            </a:extLst>
          </p:cNvPr>
          <p:cNvSpPr txBox="1"/>
          <p:nvPr/>
        </p:nvSpPr>
        <p:spPr>
          <a:xfrm>
            <a:off x="3092354" y="2832470"/>
            <a:ext cx="1408950" cy="230832"/>
          </a:xfrm>
          <a:prstGeom prst="rect">
            <a:avLst/>
          </a:prstGeom>
          <a:noFill/>
        </p:spPr>
        <p:txBody>
          <a:bodyPr wrap="square" rtlCol="0">
            <a:spAutoFit/>
          </a:bodyPr>
          <a:lstStyle/>
          <a:p>
            <a:pPr algn="ctr" defTabSz="144718"/>
            <a:r>
              <a:rPr lang="en-US" sz="900" b="1" dirty="0">
                <a:latin typeface="Arial" panose="020B0604020202020204" pitchFamily="34" charset="0"/>
                <a:cs typeface="Arial" panose="020B0604020202020204" pitchFamily="34" charset="0"/>
              </a:rPr>
              <a:t>Meteor Crater</a:t>
            </a:r>
          </a:p>
        </p:txBody>
      </p:sp>
      <p:sp>
        <p:nvSpPr>
          <p:cNvPr id="56" name="TextBox 55">
            <a:extLst>
              <a:ext uri="{FF2B5EF4-FFF2-40B4-BE49-F238E27FC236}">
                <a16:creationId xmlns:a16="http://schemas.microsoft.com/office/drawing/2014/main" id="{99363802-4E37-443E-986F-7A269F8F27EB}"/>
              </a:ext>
            </a:extLst>
          </p:cNvPr>
          <p:cNvSpPr txBox="1"/>
          <p:nvPr/>
        </p:nvSpPr>
        <p:spPr>
          <a:xfrm>
            <a:off x="3047190" y="4494533"/>
            <a:ext cx="1513565" cy="230832"/>
          </a:xfrm>
          <a:prstGeom prst="rect">
            <a:avLst/>
          </a:prstGeom>
          <a:noFill/>
        </p:spPr>
        <p:txBody>
          <a:bodyPr wrap="square" rtlCol="0">
            <a:spAutoFit/>
          </a:bodyPr>
          <a:lstStyle/>
          <a:p>
            <a:pPr algn="ctr" defTabSz="144718"/>
            <a:r>
              <a:rPr lang="en-US" sz="900" b="1" dirty="0">
                <a:latin typeface="Arial" panose="020B0604020202020204" pitchFamily="34" charset="0"/>
                <a:cs typeface="Arial" panose="020B0604020202020204" pitchFamily="34" charset="0"/>
              </a:rPr>
              <a:t>Chelyabinsk </a:t>
            </a:r>
            <a:r>
              <a:rPr lang="en-US" sz="900" b="1" dirty="0" smtClean="0">
                <a:latin typeface="Arial" panose="020B0604020202020204" pitchFamily="34" charset="0"/>
                <a:cs typeface="Arial" panose="020B0604020202020204" pitchFamily="34" charset="0"/>
              </a:rPr>
              <a:t>Bolide</a:t>
            </a:r>
            <a:endParaRPr lang="en-US" sz="900" b="1"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D0A921F-1488-47CF-BB4D-7CB3C74C56C0}"/>
              </a:ext>
            </a:extLst>
          </p:cNvPr>
          <p:cNvSpPr txBox="1"/>
          <p:nvPr/>
        </p:nvSpPr>
        <p:spPr>
          <a:xfrm>
            <a:off x="3047190" y="6209411"/>
            <a:ext cx="1513565" cy="230832"/>
          </a:xfrm>
          <a:prstGeom prst="rect">
            <a:avLst/>
          </a:prstGeom>
          <a:noFill/>
        </p:spPr>
        <p:txBody>
          <a:bodyPr wrap="square" rtlCol="0">
            <a:spAutoFit/>
          </a:bodyPr>
          <a:lstStyle/>
          <a:p>
            <a:pPr algn="ctr" defTabSz="144718"/>
            <a:r>
              <a:rPr lang="en-US" sz="900" b="1" dirty="0">
                <a:latin typeface="Arial" panose="020B0604020202020204" pitchFamily="34" charset="0"/>
                <a:cs typeface="Arial" panose="020B0604020202020204" pitchFamily="34" charset="0"/>
              </a:rPr>
              <a:t>Tunguska </a:t>
            </a:r>
            <a:r>
              <a:rPr lang="en-US" sz="900" b="1" dirty="0" smtClean="0">
                <a:latin typeface="Arial" panose="020B0604020202020204" pitchFamily="34" charset="0"/>
                <a:cs typeface="Arial" panose="020B0604020202020204" pitchFamily="34" charset="0"/>
              </a:rPr>
              <a:t>Airburst</a:t>
            </a:r>
            <a:endParaRPr lang="en-US" sz="900" b="1"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C38990B4-94A0-40CA-AA5A-11D197C38032}"/>
              </a:ext>
            </a:extLst>
          </p:cNvPr>
          <p:cNvSpPr txBox="1"/>
          <p:nvPr/>
        </p:nvSpPr>
        <p:spPr>
          <a:xfrm>
            <a:off x="1771991" y="820641"/>
            <a:ext cx="4049677" cy="246221"/>
          </a:xfrm>
          <a:prstGeom prst="rect">
            <a:avLst/>
          </a:prstGeom>
          <a:noFill/>
        </p:spPr>
        <p:txBody>
          <a:bodyPr wrap="square" rtlCol="0">
            <a:spAutoFit/>
          </a:bodyPr>
          <a:lstStyle/>
          <a:p>
            <a:pPr algn="ctr"/>
            <a:r>
              <a:rPr lang="en-US" sz="1000" b="1" dirty="0">
                <a:highlight>
                  <a:srgbClr val="FFFFFF"/>
                </a:highlight>
                <a:latin typeface="Arial" panose="020B0604020202020204" pitchFamily="34" charset="0"/>
                <a:cs typeface="Arial" panose="020B0604020202020204" pitchFamily="34" charset="0"/>
              </a:rPr>
              <a:t>Velocity and Mass Evolutions of Terrestrial Analogs</a:t>
            </a:r>
          </a:p>
        </p:txBody>
      </p:sp>
      <p:sp>
        <p:nvSpPr>
          <p:cNvPr id="59" name="Rectangle 58">
            <a:extLst>
              <a:ext uri="{FF2B5EF4-FFF2-40B4-BE49-F238E27FC236}">
                <a16:creationId xmlns:a16="http://schemas.microsoft.com/office/drawing/2014/main" id="{13FC3F7A-1591-4C9E-866F-665C2AED29D8}"/>
              </a:ext>
            </a:extLst>
          </p:cNvPr>
          <p:cNvSpPr/>
          <p:nvPr/>
        </p:nvSpPr>
        <p:spPr>
          <a:xfrm>
            <a:off x="4212442" y="1445318"/>
            <a:ext cx="1609226" cy="307777"/>
          </a:xfrm>
          <a:prstGeom prst="rect">
            <a:avLst/>
          </a:prstGeom>
        </p:spPr>
        <p:txBody>
          <a:bodyPr wrap="square">
            <a:spAutoFit/>
          </a:bodyPr>
          <a:lstStyle/>
          <a:p>
            <a:pPr defTabSz="144718"/>
            <a:r>
              <a:rPr lang="en-US" sz="700" b="1" dirty="0">
                <a:latin typeface="Arial" panose="020B0604020202020204" pitchFamily="34" charset="0"/>
                <a:cs typeface="Arial" panose="020B0604020202020204" pitchFamily="34" charset="0"/>
              </a:rPr>
              <a:t>AEM Impact </a:t>
            </a:r>
            <a:endParaRPr lang="en-US" sz="700" b="1" dirty="0">
              <a:latin typeface="Arial" panose="020B0604020202020204" pitchFamily="34" charset="0"/>
              <a:cs typeface="Arial" panose="020B0604020202020204" pitchFamily="34" charset="0"/>
            </a:endParaRPr>
          </a:p>
          <a:p>
            <a:pPr defTabSz="144718"/>
            <a:r>
              <a:rPr lang="en-US" sz="700" b="1" dirty="0">
                <a:latin typeface="Arial" panose="020B0604020202020204" pitchFamily="34" charset="0"/>
                <a:cs typeface="Arial" panose="020B0604020202020204" pitchFamily="34" charset="0"/>
              </a:rPr>
              <a:t>Characteristics</a:t>
            </a:r>
            <a:endParaRPr lang="en-US" sz="700" b="1"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FD21FC4F-5D8B-4BD0-8ECE-7EBFA5C9F1C0}"/>
              </a:ext>
            </a:extLst>
          </p:cNvPr>
          <p:cNvSpPr/>
          <p:nvPr/>
        </p:nvSpPr>
        <p:spPr>
          <a:xfrm>
            <a:off x="2497451" y="3063302"/>
            <a:ext cx="741696" cy="1220349"/>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4" name="Rectangle 13">
            <a:extLst>
              <a:ext uri="{FF2B5EF4-FFF2-40B4-BE49-F238E27FC236}">
                <a16:creationId xmlns:a16="http://schemas.microsoft.com/office/drawing/2014/main" id="{FD21FC4F-5D8B-4BD0-8ECE-7EBFA5C9F1C0}"/>
              </a:ext>
            </a:extLst>
          </p:cNvPr>
          <p:cNvSpPr/>
          <p:nvPr/>
        </p:nvSpPr>
        <p:spPr>
          <a:xfrm>
            <a:off x="4726983" y="3063302"/>
            <a:ext cx="747616" cy="1211656"/>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5" name="Rectangle 14">
            <a:extLst>
              <a:ext uri="{FF2B5EF4-FFF2-40B4-BE49-F238E27FC236}">
                <a16:creationId xmlns:a16="http://schemas.microsoft.com/office/drawing/2014/main" id="{FD21FC4F-5D8B-4BD0-8ECE-7EBFA5C9F1C0}"/>
              </a:ext>
            </a:extLst>
          </p:cNvPr>
          <p:cNvSpPr/>
          <p:nvPr/>
        </p:nvSpPr>
        <p:spPr>
          <a:xfrm>
            <a:off x="4160261" y="4759333"/>
            <a:ext cx="566722" cy="1195116"/>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6" name="Rectangle 15">
            <a:extLst>
              <a:ext uri="{FF2B5EF4-FFF2-40B4-BE49-F238E27FC236}">
                <a16:creationId xmlns:a16="http://schemas.microsoft.com/office/drawing/2014/main" id="{FD21FC4F-5D8B-4BD0-8ECE-7EBFA5C9F1C0}"/>
              </a:ext>
            </a:extLst>
          </p:cNvPr>
          <p:cNvSpPr/>
          <p:nvPr/>
        </p:nvSpPr>
        <p:spPr>
          <a:xfrm>
            <a:off x="1716910" y="4759333"/>
            <a:ext cx="249665" cy="1195116"/>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 name="Rectangle 16">
            <a:extLst>
              <a:ext uri="{FF2B5EF4-FFF2-40B4-BE49-F238E27FC236}">
                <a16:creationId xmlns:a16="http://schemas.microsoft.com/office/drawing/2014/main" id="{FD21FC4F-5D8B-4BD0-8ECE-7EBFA5C9F1C0}"/>
              </a:ext>
            </a:extLst>
          </p:cNvPr>
          <p:cNvSpPr/>
          <p:nvPr/>
        </p:nvSpPr>
        <p:spPr>
          <a:xfrm>
            <a:off x="1716911" y="6440243"/>
            <a:ext cx="567540" cy="1195116"/>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8" name="Rectangle 17">
            <a:extLst>
              <a:ext uri="{FF2B5EF4-FFF2-40B4-BE49-F238E27FC236}">
                <a16:creationId xmlns:a16="http://schemas.microsoft.com/office/drawing/2014/main" id="{FD21FC4F-5D8B-4BD0-8ECE-7EBFA5C9F1C0}"/>
              </a:ext>
            </a:extLst>
          </p:cNvPr>
          <p:cNvSpPr/>
          <p:nvPr/>
        </p:nvSpPr>
        <p:spPr>
          <a:xfrm>
            <a:off x="4160261" y="6437202"/>
            <a:ext cx="566722" cy="1195116"/>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9" name="Rectangle 18">
            <a:extLst>
              <a:ext uri="{FF2B5EF4-FFF2-40B4-BE49-F238E27FC236}">
                <a16:creationId xmlns:a16="http://schemas.microsoft.com/office/drawing/2014/main" id="{FD21FC4F-5D8B-4BD0-8ECE-7EBFA5C9F1C0}"/>
              </a:ext>
            </a:extLst>
          </p:cNvPr>
          <p:cNvSpPr/>
          <p:nvPr/>
        </p:nvSpPr>
        <p:spPr>
          <a:xfrm>
            <a:off x="4160261" y="7403939"/>
            <a:ext cx="1970868" cy="117616"/>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0" name="Rectangle 19">
            <a:extLst>
              <a:ext uri="{FF2B5EF4-FFF2-40B4-BE49-F238E27FC236}">
                <a16:creationId xmlns:a16="http://schemas.microsoft.com/office/drawing/2014/main" id="{FD21FC4F-5D8B-4BD0-8ECE-7EBFA5C9F1C0}"/>
              </a:ext>
            </a:extLst>
          </p:cNvPr>
          <p:cNvSpPr/>
          <p:nvPr/>
        </p:nvSpPr>
        <p:spPr>
          <a:xfrm>
            <a:off x="1562746" y="7403939"/>
            <a:ext cx="1970868" cy="117616"/>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1" name="Rectangle 20">
            <a:extLst>
              <a:ext uri="{FF2B5EF4-FFF2-40B4-BE49-F238E27FC236}">
                <a16:creationId xmlns:a16="http://schemas.microsoft.com/office/drawing/2014/main" id="{FD21FC4F-5D8B-4BD0-8ECE-7EBFA5C9F1C0}"/>
              </a:ext>
            </a:extLst>
          </p:cNvPr>
          <p:cNvSpPr/>
          <p:nvPr/>
        </p:nvSpPr>
        <p:spPr>
          <a:xfrm>
            <a:off x="4160261" y="4900777"/>
            <a:ext cx="1970868" cy="681968"/>
          </a:xfrm>
          <a:prstGeom prst="rect">
            <a:avLst/>
          </a:prstGeom>
          <a:solidFill>
            <a:srgbClr val="848484">
              <a:alpha val="7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Rectangle 21">
            <a:extLst>
              <a:ext uri="{FF2B5EF4-FFF2-40B4-BE49-F238E27FC236}">
                <a16:creationId xmlns:a16="http://schemas.microsoft.com/office/drawing/2014/main" id="{FD21FC4F-5D8B-4BD0-8ECE-7EBFA5C9F1C0}"/>
              </a:ext>
            </a:extLst>
          </p:cNvPr>
          <p:cNvSpPr/>
          <p:nvPr/>
        </p:nvSpPr>
        <p:spPr>
          <a:xfrm>
            <a:off x="1562746" y="4882584"/>
            <a:ext cx="1970868" cy="706244"/>
          </a:xfrm>
          <a:prstGeom prst="rect">
            <a:avLst/>
          </a:prstGeom>
          <a:solidFill>
            <a:srgbClr val="848484">
              <a:alpha val="7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3" name="Rectangle 22">
            <a:extLst>
              <a:ext uri="{FF2B5EF4-FFF2-40B4-BE49-F238E27FC236}">
                <a16:creationId xmlns:a16="http://schemas.microsoft.com/office/drawing/2014/main" id="{FD21FC4F-5D8B-4BD0-8ECE-7EBFA5C9F1C0}"/>
              </a:ext>
            </a:extLst>
          </p:cNvPr>
          <p:cNvSpPr/>
          <p:nvPr/>
        </p:nvSpPr>
        <p:spPr>
          <a:xfrm>
            <a:off x="2686051" y="1401239"/>
            <a:ext cx="517172" cy="1178369"/>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4" name="Rectangle 23">
            <a:extLst>
              <a:ext uri="{FF2B5EF4-FFF2-40B4-BE49-F238E27FC236}">
                <a16:creationId xmlns:a16="http://schemas.microsoft.com/office/drawing/2014/main" id="{FD21FC4F-5D8B-4BD0-8ECE-7EBFA5C9F1C0}"/>
              </a:ext>
            </a:extLst>
          </p:cNvPr>
          <p:cNvSpPr/>
          <p:nvPr/>
        </p:nvSpPr>
        <p:spPr>
          <a:xfrm>
            <a:off x="5976938" y="1388070"/>
            <a:ext cx="71438" cy="1220349"/>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cxnSp>
        <p:nvCxnSpPr>
          <p:cNvPr id="25" name="Straight Arrow Connector 24">
            <a:extLst>
              <a:ext uri="{FF2B5EF4-FFF2-40B4-BE49-F238E27FC236}">
                <a16:creationId xmlns:a16="http://schemas.microsoft.com/office/drawing/2014/main" id="{0E614FCD-3487-4451-8B84-92B1D0267643}"/>
              </a:ext>
            </a:extLst>
          </p:cNvPr>
          <p:cNvCxnSpPr>
            <a:cxnSpLocks/>
          </p:cNvCxnSpPr>
          <p:nvPr/>
        </p:nvCxnSpPr>
        <p:spPr>
          <a:xfrm>
            <a:off x="2689578" y="2079978"/>
            <a:ext cx="513645" cy="0"/>
          </a:xfrm>
          <a:prstGeom prst="straightConnector1">
            <a:avLst/>
          </a:prstGeom>
          <a:ln w="127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20481409-8DC6-4DFF-9371-E07AB19C87DD}"/>
              </a:ext>
            </a:extLst>
          </p:cNvPr>
          <p:cNvSpPr txBox="1"/>
          <p:nvPr/>
        </p:nvSpPr>
        <p:spPr>
          <a:xfrm>
            <a:off x="2132735" y="1924888"/>
            <a:ext cx="600997" cy="307777"/>
          </a:xfrm>
          <a:prstGeom prst="rect">
            <a:avLst/>
          </a:prstGeom>
          <a:noFill/>
          <a:ln w="12700">
            <a:noFill/>
          </a:ln>
        </p:spPr>
        <p:txBody>
          <a:bodyPr wrap="square">
            <a:spAutoFit/>
          </a:bodyPr>
          <a:lstStyle/>
          <a:p>
            <a:pPr algn="r" defTabSz="144718"/>
            <a:r>
              <a:rPr lang="en-US" sz="700" i="1" dirty="0" smtClean="0">
                <a:solidFill>
                  <a:schemeClr val="tx1">
                    <a:lumMod val="65000"/>
                    <a:lumOff val="35000"/>
                  </a:schemeClr>
                </a:solidFill>
                <a:latin typeface="Arial" panose="020B0604020202020204" pitchFamily="34" charset="0"/>
                <a:cs typeface="Arial" panose="020B0604020202020204" pitchFamily="34" charset="0"/>
              </a:rPr>
              <a:t>Theorized</a:t>
            </a:r>
          </a:p>
          <a:p>
            <a:pPr algn="r" defTabSz="144718"/>
            <a:r>
              <a:rPr lang="en-US" sz="700" i="1" dirty="0" smtClean="0">
                <a:solidFill>
                  <a:schemeClr val="tx1">
                    <a:lumMod val="65000"/>
                    <a:lumOff val="35000"/>
                  </a:schemeClr>
                </a:solidFill>
                <a:latin typeface="Arial" panose="020B0604020202020204" pitchFamily="34" charset="0"/>
                <a:cs typeface="Arial" panose="020B0604020202020204" pitchFamily="34" charset="0"/>
              </a:rPr>
              <a:t>Range</a:t>
            </a:r>
            <a:endParaRPr lang="en-US" sz="700" i="1"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20481409-8DC6-4DFF-9371-E07AB19C87DD}"/>
              </a:ext>
            </a:extLst>
          </p:cNvPr>
          <p:cNvSpPr txBox="1"/>
          <p:nvPr/>
        </p:nvSpPr>
        <p:spPr>
          <a:xfrm>
            <a:off x="1771991" y="5093458"/>
            <a:ext cx="892916" cy="307777"/>
          </a:xfrm>
          <a:prstGeom prst="rect">
            <a:avLst/>
          </a:prstGeom>
          <a:noFill/>
          <a:ln w="12700">
            <a:noFill/>
          </a:ln>
        </p:spPr>
        <p:txBody>
          <a:bodyPr wrap="square">
            <a:spAutoFit/>
          </a:bodyPr>
          <a:lstStyle/>
          <a:p>
            <a:pPr algn="r" defTabSz="144718"/>
            <a:r>
              <a:rPr lang="en-US" sz="700" i="1" dirty="0" smtClean="0">
                <a:solidFill>
                  <a:schemeClr val="tx1">
                    <a:lumMod val="65000"/>
                    <a:lumOff val="35000"/>
                  </a:schemeClr>
                </a:solidFill>
                <a:latin typeface="Arial" panose="020B0604020202020204" pitchFamily="34" charset="0"/>
                <a:cs typeface="Arial" panose="020B0604020202020204" pitchFamily="34" charset="0"/>
              </a:rPr>
              <a:t>Observed Fragmentation</a:t>
            </a:r>
            <a:endParaRPr lang="en-US" sz="700" i="1" dirty="0">
              <a:solidFill>
                <a:schemeClr val="tx1">
                  <a:lumMod val="65000"/>
                  <a:lumOff val="35000"/>
                </a:schemeClr>
              </a:solidFill>
              <a:latin typeface="Arial" panose="020B0604020202020204" pitchFamily="34" charset="0"/>
              <a:cs typeface="Arial" panose="020B0604020202020204" pitchFamily="34" charset="0"/>
            </a:endParaRPr>
          </a:p>
        </p:txBody>
      </p:sp>
      <p:cxnSp>
        <p:nvCxnSpPr>
          <p:cNvPr id="33" name="Straight Arrow Connector 32">
            <a:extLst>
              <a:ext uri="{FF2B5EF4-FFF2-40B4-BE49-F238E27FC236}">
                <a16:creationId xmlns:a16="http://schemas.microsoft.com/office/drawing/2014/main" id="{0E614FCD-3487-4451-8B84-92B1D0267643}"/>
              </a:ext>
            </a:extLst>
          </p:cNvPr>
          <p:cNvCxnSpPr>
            <a:cxnSpLocks/>
          </p:cNvCxnSpPr>
          <p:nvPr/>
        </p:nvCxnSpPr>
        <p:spPr>
          <a:xfrm flipH="1" flipV="1">
            <a:off x="2616837" y="4882584"/>
            <a:ext cx="2515" cy="706944"/>
          </a:xfrm>
          <a:prstGeom prst="straightConnector1">
            <a:avLst/>
          </a:prstGeom>
          <a:ln w="127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0481409-8DC6-4DFF-9371-E07AB19C87DD}"/>
              </a:ext>
            </a:extLst>
          </p:cNvPr>
          <p:cNvSpPr txBox="1"/>
          <p:nvPr/>
        </p:nvSpPr>
        <p:spPr>
          <a:xfrm>
            <a:off x="2585013" y="7246721"/>
            <a:ext cx="932368" cy="307777"/>
          </a:xfrm>
          <a:prstGeom prst="rect">
            <a:avLst/>
          </a:prstGeom>
          <a:noFill/>
          <a:ln w="12700">
            <a:noFill/>
          </a:ln>
        </p:spPr>
        <p:txBody>
          <a:bodyPr wrap="square">
            <a:spAutoFit/>
          </a:bodyPr>
          <a:lstStyle/>
          <a:p>
            <a:pPr algn="r" defTabSz="144718"/>
            <a:r>
              <a:rPr lang="en-US" sz="700" i="1" dirty="0" smtClean="0">
                <a:solidFill>
                  <a:schemeClr val="tx1">
                    <a:lumMod val="65000"/>
                    <a:lumOff val="35000"/>
                  </a:schemeClr>
                </a:solidFill>
                <a:latin typeface="Arial" panose="020B0604020202020204" pitchFamily="34" charset="0"/>
                <a:cs typeface="Arial" panose="020B0604020202020204" pitchFamily="34" charset="0"/>
              </a:rPr>
              <a:t>Theorized</a:t>
            </a:r>
          </a:p>
          <a:p>
            <a:pPr algn="r" defTabSz="144718"/>
            <a:r>
              <a:rPr lang="en-US" sz="700" i="1" dirty="0" smtClean="0">
                <a:solidFill>
                  <a:schemeClr val="tx1">
                    <a:lumMod val="65000"/>
                    <a:lumOff val="35000"/>
                  </a:schemeClr>
                </a:solidFill>
                <a:latin typeface="Arial" panose="020B0604020202020204" pitchFamily="34" charset="0"/>
                <a:cs typeface="Arial" panose="020B0604020202020204" pitchFamily="34" charset="0"/>
              </a:rPr>
              <a:t>Airburst Altitude</a:t>
            </a:r>
            <a:endParaRPr lang="en-US" sz="700" i="1"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56052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3CEB4E4-6642-4957-B5A6-7ED8D7D8F42F}"/>
              </a:ext>
            </a:extLst>
          </p:cNvPr>
          <p:cNvSpPr/>
          <p:nvPr/>
        </p:nvSpPr>
        <p:spPr>
          <a:xfrm rot="16200000">
            <a:off x="-2145833" y="3455054"/>
            <a:ext cx="6547041" cy="281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53" y="429613"/>
            <a:ext cx="6220326" cy="5122961"/>
          </a:xfrm>
          <a:prstGeom prst="rect">
            <a:avLst/>
          </a:prstGeom>
        </p:spPr>
      </p:pic>
      <p:sp>
        <p:nvSpPr>
          <p:cNvPr id="29" name="Rectangle 28">
            <a:extLst>
              <a:ext uri="{FF2B5EF4-FFF2-40B4-BE49-F238E27FC236}">
                <a16:creationId xmlns:a16="http://schemas.microsoft.com/office/drawing/2014/main" id="{9AFB38A3-D538-4584-94F8-E97777D3A4C3}"/>
              </a:ext>
            </a:extLst>
          </p:cNvPr>
          <p:cNvSpPr/>
          <p:nvPr/>
        </p:nvSpPr>
        <p:spPr>
          <a:xfrm>
            <a:off x="612680" y="5142390"/>
            <a:ext cx="6547041" cy="28123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3"/>
          </a:p>
        </p:txBody>
      </p:sp>
      <p:sp>
        <p:nvSpPr>
          <p:cNvPr id="30" name="TextBox 29">
            <a:extLst>
              <a:ext uri="{FF2B5EF4-FFF2-40B4-BE49-F238E27FC236}">
                <a16:creationId xmlns:a16="http://schemas.microsoft.com/office/drawing/2014/main" id="{329E3132-0D0D-455C-99AE-2C39749E0AAF}"/>
              </a:ext>
            </a:extLst>
          </p:cNvPr>
          <p:cNvSpPr txBox="1"/>
          <p:nvPr/>
        </p:nvSpPr>
        <p:spPr>
          <a:xfrm>
            <a:off x="3527299" y="1340043"/>
            <a:ext cx="1427004" cy="369332"/>
          </a:xfrm>
          <a:prstGeom prst="rect">
            <a:avLst/>
          </a:prstGeom>
          <a:noFill/>
          <a:ln w="12700">
            <a:noFill/>
          </a:ln>
        </p:spPr>
        <p:txBody>
          <a:bodyPr wrap="square">
            <a:spAutoFit/>
          </a:bodyPr>
          <a:lstStyle/>
          <a:p>
            <a:pPr defTabSz="144718"/>
            <a:r>
              <a:rPr lang="en-US" sz="900" i="1" dirty="0">
                <a:latin typeface="Arial" panose="020B0604020202020204" pitchFamily="34" charset="0"/>
                <a:cs typeface="Arial" panose="020B0604020202020204" pitchFamily="34" charset="0"/>
              </a:rPr>
              <a:t>Chyba et al. </a:t>
            </a:r>
          </a:p>
          <a:p>
            <a:pPr defTabSz="144718"/>
            <a:r>
              <a:rPr lang="en-US" sz="900" i="1" dirty="0">
                <a:latin typeface="Arial" panose="020B0604020202020204" pitchFamily="34" charset="0"/>
                <a:cs typeface="Arial" panose="020B0604020202020204" pitchFamily="34" charset="0"/>
              </a:rPr>
              <a:t>(1993)</a:t>
            </a:r>
          </a:p>
        </p:txBody>
      </p:sp>
      <p:cxnSp>
        <p:nvCxnSpPr>
          <p:cNvPr id="31" name="Straight Arrow Connector 30">
            <a:extLst>
              <a:ext uri="{FF2B5EF4-FFF2-40B4-BE49-F238E27FC236}">
                <a16:creationId xmlns:a16="http://schemas.microsoft.com/office/drawing/2014/main" id="{0E614FCD-3487-4451-8B84-92B1D0267643}"/>
              </a:ext>
            </a:extLst>
          </p:cNvPr>
          <p:cNvCxnSpPr>
            <a:cxnSpLocks/>
          </p:cNvCxnSpPr>
          <p:nvPr/>
        </p:nvCxnSpPr>
        <p:spPr>
          <a:xfrm>
            <a:off x="2573249" y="1467013"/>
            <a:ext cx="954050" cy="0"/>
          </a:xfrm>
          <a:prstGeom prst="straightConnector1">
            <a:avLst/>
          </a:prstGeom>
          <a:ln w="127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8AEF878-EE5F-4004-B30F-5A5572B550D2}"/>
              </a:ext>
            </a:extLst>
          </p:cNvPr>
          <p:cNvCxnSpPr>
            <a:cxnSpLocks/>
          </p:cNvCxnSpPr>
          <p:nvPr/>
        </p:nvCxnSpPr>
        <p:spPr>
          <a:xfrm flipH="1">
            <a:off x="2961530" y="2213587"/>
            <a:ext cx="674660" cy="0"/>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9E67269-04CE-49CA-9D56-7106C245B099}"/>
              </a:ext>
            </a:extLst>
          </p:cNvPr>
          <p:cNvSpPr txBox="1"/>
          <p:nvPr/>
        </p:nvSpPr>
        <p:spPr>
          <a:xfrm>
            <a:off x="2002430" y="1534920"/>
            <a:ext cx="525961" cy="369332"/>
          </a:xfrm>
          <a:prstGeom prst="rect">
            <a:avLst/>
          </a:prstGeom>
          <a:noFill/>
          <a:ln w="12700">
            <a:noFill/>
          </a:ln>
        </p:spPr>
        <p:txBody>
          <a:bodyPr wrap="square">
            <a:spAutoFit/>
          </a:bodyPr>
          <a:lstStyle/>
          <a:p>
            <a:pPr algn="ctr" defTabSz="144718"/>
            <a:r>
              <a:rPr lang="en-US" sz="900" i="1" dirty="0">
                <a:latin typeface="Arial" panose="020B0604020202020204" pitchFamily="34" charset="0"/>
                <a:cs typeface="Arial" panose="020B0604020202020204" pitchFamily="34" charset="0"/>
              </a:rPr>
              <a:t>This Study</a:t>
            </a:r>
          </a:p>
        </p:txBody>
      </p:sp>
      <p:cxnSp>
        <p:nvCxnSpPr>
          <p:cNvPr id="35" name="Straight Arrow Connector 34">
            <a:extLst>
              <a:ext uri="{FF2B5EF4-FFF2-40B4-BE49-F238E27FC236}">
                <a16:creationId xmlns:a16="http://schemas.microsoft.com/office/drawing/2014/main" id="{0C13E598-79C4-47AD-AAED-FF05ED986A0A}"/>
              </a:ext>
            </a:extLst>
          </p:cNvPr>
          <p:cNvCxnSpPr>
            <a:cxnSpLocks/>
          </p:cNvCxnSpPr>
          <p:nvPr/>
        </p:nvCxnSpPr>
        <p:spPr>
          <a:xfrm>
            <a:off x="2084926" y="1928591"/>
            <a:ext cx="480940" cy="0"/>
          </a:xfrm>
          <a:prstGeom prst="straightConnector1">
            <a:avLst/>
          </a:prstGeom>
          <a:ln w="127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D21FC4F-5D8B-4BD0-8ECE-7EBFA5C9F1C0}"/>
              </a:ext>
            </a:extLst>
          </p:cNvPr>
          <p:cNvSpPr/>
          <p:nvPr/>
        </p:nvSpPr>
        <p:spPr>
          <a:xfrm>
            <a:off x="2568742" y="819119"/>
            <a:ext cx="958557" cy="4161955"/>
          </a:xfrm>
          <a:prstGeom prst="rect">
            <a:avLst/>
          </a:prstGeom>
          <a:solidFill>
            <a:srgbClr val="848484">
              <a:alpha val="12157"/>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cxnSp>
        <p:nvCxnSpPr>
          <p:cNvPr id="37" name="Straight Connector 36">
            <a:extLst>
              <a:ext uri="{FF2B5EF4-FFF2-40B4-BE49-F238E27FC236}">
                <a16:creationId xmlns:a16="http://schemas.microsoft.com/office/drawing/2014/main" id="{6FF47A2A-12D6-4701-B12D-03E6E63E5442}"/>
              </a:ext>
            </a:extLst>
          </p:cNvPr>
          <p:cNvCxnSpPr>
            <a:cxnSpLocks/>
          </p:cNvCxnSpPr>
          <p:nvPr/>
        </p:nvCxnSpPr>
        <p:spPr>
          <a:xfrm flipV="1">
            <a:off x="2562726" y="848226"/>
            <a:ext cx="0" cy="4132848"/>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F2ED062-03C1-4666-A988-D886F58E95F0}"/>
              </a:ext>
            </a:extLst>
          </p:cNvPr>
          <p:cNvCxnSpPr>
            <a:cxnSpLocks/>
          </p:cNvCxnSpPr>
          <p:nvPr/>
        </p:nvCxnSpPr>
        <p:spPr>
          <a:xfrm flipH="1" flipV="1">
            <a:off x="2959768" y="830179"/>
            <a:ext cx="1762" cy="4162924"/>
          </a:xfrm>
          <a:prstGeom prst="line">
            <a:avLst/>
          </a:prstGeom>
          <a:ln w="127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A5439134-AAE1-4148-8C5D-F482B3CED2DE}"/>
              </a:ext>
            </a:extLst>
          </p:cNvPr>
          <p:cNvSpPr txBox="1"/>
          <p:nvPr/>
        </p:nvSpPr>
        <p:spPr>
          <a:xfrm>
            <a:off x="3621045" y="2028920"/>
            <a:ext cx="1427004" cy="369332"/>
          </a:xfrm>
          <a:prstGeom prst="rect">
            <a:avLst/>
          </a:prstGeom>
          <a:noFill/>
          <a:ln w="12700">
            <a:noFill/>
          </a:ln>
        </p:spPr>
        <p:txBody>
          <a:bodyPr wrap="square">
            <a:spAutoFit/>
          </a:bodyPr>
          <a:lstStyle/>
          <a:p>
            <a:pPr defTabSz="144718"/>
            <a:r>
              <a:rPr lang="en-US" sz="900" i="1" dirty="0">
                <a:latin typeface="Arial" panose="020B0604020202020204" pitchFamily="34" charset="0"/>
                <a:cs typeface="Arial" panose="020B0604020202020204" pitchFamily="34" charset="0"/>
              </a:rPr>
              <a:t>Collins et al. </a:t>
            </a:r>
          </a:p>
          <a:p>
            <a:pPr defTabSz="144718"/>
            <a:r>
              <a:rPr lang="en-US" sz="900" i="1" dirty="0">
                <a:latin typeface="Arial" panose="020B0604020202020204" pitchFamily="34" charset="0"/>
                <a:cs typeface="Arial" panose="020B0604020202020204" pitchFamily="34" charset="0"/>
              </a:rPr>
              <a:t>(2005)</a:t>
            </a:r>
          </a:p>
        </p:txBody>
      </p:sp>
      <p:sp>
        <p:nvSpPr>
          <p:cNvPr id="40" name="TextBox 39">
            <a:extLst>
              <a:ext uri="{FF2B5EF4-FFF2-40B4-BE49-F238E27FC236}">
                <a16:creationId xmlns:a16="http://schemas.microsoft.com/office/drawing/2014/main" id="{20481409-8DC6-4DFF-9371-E07AB19C87DD}"/>
              </a:ext>
            </a:extLst>
          </p:cNvPr>
          <p:cNvSpPr txBox="1"/>
          <p:nvPr/>
        </p:nvSpPr>
        <p:spPr>
          <a:xfrm>
            <a:off x="2689955" y="958402"/>
            <a:ext cx="665522" cy="369332"/>
          </a:xfrm>
          <a:prstGeom prst="rect">
            <a:avLst/>
          </a:prstGeom>
          <a:solidFill>
            <a:srgbClr val="F0F0F0"/>
          </a:solidFill>
          <a:ln w="12700">
            <a:noFill/>
          </a:ln>
        </p:spPr>
        <p:txBody>
          <a:bodyPr wrap="square">
            <a:spAutoFit/>
          </a:bodyPr>
          <a:lstStyle/>
          <a:p>
            <a:pPr algn="ctr" defTabSz="144718"/>
            <a:r>
              <a:rPr lang="en-US" sz="900" i="1" dirty="0">
                <a:latin typeface="Arial" panose="020B0604020202020204" pitchFamily="34" charset="0"/>
                <a:cs typeface="Arial" panose="020B0604020202020204" pitchFamily="34" charset="0"/>
              </a:rPr>
              <a:t>Airburst Limit</a:t>
            </a:r>
          </a:p>
        </p:txBody>
      </p:sp>
      <p:sp>
        <p:nvSpPr>
          <p:cNvPr id="59" name="TextBox 58">
            <a:extLst>
              <a:ext uri="{FF2B5EF4-FFF2-40B4-BE49-F238E27FC236}">
                <a16:creationId xmlns:a16="http://schemas.microsoft.com/office/drawing/2014/main" id="{BAB83F6F-D3D1-40AD-A138-5C444D9718F9}"/>
              </a:ext>
            </a:extLst>
          </p:cNvPr>
          <p:cNvSpPr txBox="1"/>
          <p:nvPr/>
        </p:nvSpPr>
        <p:spPr>
          <a:xfrm>
            <a:off x="1623592" y="531728"/>
            <a:ext cx="4525216" cy="230832"/>
          </a:xfrm>
          <a:prstGeom prst="rect">
            <a:avLst/>
          </a:prstGeom>
          <a:noFill/>
        </p:spPr>
        <p:txBody>
          <a:bodyPr wrap="square" rtlCol="0">
            <a:spAutoFit/>
          </a:bodyPr>
          <a:lstStyle/>
          <a:p>
            <a:pPr algn="ctr"/>
            <a:r>
              <a:rPr lang="en-US" sz="900" b="1" dirty="0">
                <a:highlight>
                  <a:srgbClr val="FFFFFF"/>
                </a:highlight>
                <a:latin typeface="Arial" panose="020B0604020202020204" pitchFamily="34" charset="0"/>
                <a:cs typeface="Arial" panose="020B0604020202020204" pitchFamily="34" charset="0"/>
              </a:rPr>
              <a:t>Dispersion of Terrestrial Analogs</a:t>
            </a:r>
            <a:endParaRPr lang="en-US" sz="900" b="1" dirty="0">
              <a:highlight>
                <a:srgbClr val="FFFFFF"/>
              </a:highlight>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863FD5C4-0AB0-4B0F-8232-A5B4A8DCD431}"/>
              </a:ext>
            </a:extLst>
          </p:cNvPr>
          <p:cNvSpPr txBox="1"/>
          <p:nvPr/>
        </p:nvSpPr>
        <p:spPr>
          <a:xfrm>
            <a:off x="1754897" y="5184941"/>
            <a:ext cx="4525216" cy="230832"/>
          </a:xfrm>
          <a:prstGeom prst="rect">
            <a:avLst/>
          </a:prstGeom>
          <a:noFill/>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Pancake Factor (L</a:t>
            </a:r>
            <a:r>
              <a:rPr lang="en-US" sz="900" baseline="-25000" dirty="0">
                <a:highlight>
                  <a:srgbClr val="FFFFFF"/>
                </a:highlight>
                <a:latin typeface="Arial" panose="020B0604020202020204" pitchFamily="34" charset="0"/>
                <a:cs typeface="Arial" panose="020B0604020202020204" pitchFamily="34" charset="0"/>
              </a:rPr>
              <a:t>Z</a:t>
            </a:r>
            <a:r>
              <a:rPr lang="en-US" sz="900" dirty="0">
                <a:highlight>
                  <a:srgbClr val="FFFFFF"/>
                </a:highlight>
                <a:latin typeface="Arial" panose="020B0604020202020204" pitchFamily="34" charset="0"/>
                <a:cs typeface="Arial" panose="020B0604020202020204" pitchFamily="34" charset="0"/>
              </a:rPr>
              <a:t>/L</a:t>
            </a:r>
            <a:r>
              <a:rPr lang="en-US" sz="900" baseline="-25000" dirty="0">
                <a:highlight>
                  <a:srgbClr val="FFFFFF"/>
                </a:highlight>
                <a:latin typeface="Arial" panose="020B0604020202020204" pitchFamily="34" charset="0"/>
                <a:cs typeface="Arial" panose="020B0604020202020204" pitchFamily="34" charset="0"/>
              </a:rPr>
              <a:t>0</a:t>
            </a:r>
            <a:r>
              <a:rPr lang="en-US" sz="900" dirty="0">
                <a:highlight>
                  <a:srgbClr val="FFFFFF"/>
                </a:highlight>
                <a:latin typeface="Arial" panose="020B0604020202020204" pitchFamily="34" charset="0"/>
                <a:cs typeface="Arial" panose="020B0604020202020204" pitchFamily="34" charset="0"/>
              </a:rPr>
              <a:t>)</a:t>
            </a:r>
          </a:p>
        </p:txBody>
      </p:sp>
      <p:sp>
        <p:nvSpPr>
          <p:cNvPr id="61" name="TextBox 60">
            <a:extLst>
              <a:ext uri="{FF2B5EF4-FFF2-40B4-BE49-F238E27FC236}">
                <a16:creationId xmlns:a16="http://schemas.microsoft.com/office/drawing/2014/main" id="{325075E7-4A3E-4D15-A5D1-660F84A52DBA}"/>
              </a:ext>
            </a:extLst>
          </p:cNvPr>
          <p:cNvSpPr txBox="1"/>
          <p:nvPr/>
        </p:nvSpPr>
        <p:spPr>
          <a:xfrm rot="16200000">
            <a:off x="-1036270" y="2796225"/>
            <a:ext cx="4525216" cy="230832"/>
          </a:xfrm>
          <a:prstGeom prst="rect">
            <a:avLst/>
          </a:prstGeom>
          <a:noFill/>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Altitude (km)</a:t>
            </a:r>
          </a:p>
        </p:txBody>
      </p:sp>
      <p:sp>
        <p:nvSpPr>
          <p:cNvPr id="66" name="TextBox 65">
            <a:extLst>
              <a:ext uri="{FF2B5EF4-FFF2-40B4-BE49-F238E27FC236}">
                <a16:creationId xmlns:a16="http://schemas.microsoft.com/office/drawing/2014/main" id="{15155ACB-B75F-4417-986E-017781535C77}"/>
              </a:ext>
            </a:extLst>
          </p:cNvPr>
          <p:cNvSpPr txBox="1"/>
          <p:nvPr/>
        </p:nvSpPr>
        <p:spPr>
          <a:xfrm rot="5400000">
            <a:off x="1479884" y="4130115"/>
            <a:ext cx="817687" cy="230832"/>
          </a:xfrm>
          <a:prstGeom prst="rect">
            <a:avLst/>
          </a:prstGeom>
          <a:noFill/>
          <a:ln w="12700">
            <a:noFill/>
          </a:ln>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Chicxulub</a:t>
            </a:r>
          </a:p>
        </p:txBody>
      </p:sp>
      <p:sp>
        <p:nvSpPr>
          <p:cNvPr id="67" name="TextBox 66">
            <a:extLst>
              <a:ext uri="{FF2B5EF4-FFF2-40B4-BE49-F238E27FC236}">
                <a16:creationId xmlns:a16="http://schemas.microsoft.com/office/drawing/2014/main" id="{3C0C564F-ED75-4BBD-9A1E-9D2F3BD3E15A}"/>
              </a:ext>
            </a:extLst>
          </p:cNvPr>
          <p:cNvSpPr txBox="1"/>
          <p:nvPr/>
        </p:nvSpPr>
        <p:spPr>
          <a:xfrm rot="4374226">
            <a:off x="1816944" y="4059837"/>
            <a:ext cx="817687" cy="230832"/>
          </a:xfrm>
          <a:prstGeom prst="rect">
            <a:avLst/>
          </a:prstGeom>
          <a:noFill/>
          <a:ln w="12700">
            <a:noFill/>
          </a:ln>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Meteor</a:t>
            </a:r>
          </a:p>
        </p:txBody>
      </p:sp>
      <p:sp>
        <p:nvSpPr>
          <p:cNvPr id="68" name="TextBox 67">
            <a:extLst>
              <a:ext uri="{FF2B5EF4-FFF2-40B4-BE49-F238E27FC236}">
                <a16:creationId xmlns:a16="http://schemas.microsoft.com/office/drawing/2014/main" id="{CBBDC292-5B99-40E0-B4B4-76B89C779A19}"/>
              </a:ext>
            </a:extLst>
          </p:cNvPr>
          <p:cNvSpPr txBox="1"/>
          <p:nvPr/>
        </p:nvSpPr>
        <p:spPr>
          <a:xfrm rot="1176520">
            <a:off x="3978969" y="3607839"/>
            <a:ext cx="1018564" cy="230832"/>
          </a:xfrm>
          <a:prstGeom prst="rect">
            <a:avLst/>
          </a:prstGeom>
          <a:noFill/>
          <a:ln w="12700">
            <a:noFill/>
          </a:ln>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Chelyabinsk</a:t>
            </a:r>
          </a:p>
        </p:txBody>
      </p:sp>
      <p:sp>
        <p:nvSpPr>
          <p:cNvPr id="69" name="TextBox 68">
            <a:extLst>
              <a:ext uri="{FF2B5EF4-FFF2-40B4-BE49-F238E27FC236}">
                <a16:creationId xmlns:a16="http://schemas.microsoft.com/office/drawing/2014/main" id="{BBD4B72F-B2AE-41E2-BE8E-014DD5346B5D}"/>
              </a:ext>
            </a:extLst>
          </p:cNvPr>
          <p:cNvSpPr txBox="1"/>
          <p:nvPr/>
        </p:nvSpPr>
        <p:spPr>
          <a:xfrm rot="3618432">
            <a:off x="1909737" y="3635332"/>
            <a:ext cx="817687" cy="230832"/>
          </a:xfrm>
          <a:prstGeom prst="rect">
            <a:avLst/>
          </a:prstGeom>
          <a:noFill/>
          <a:ln w="12700">
            <a:noFill/>
          </a:ln>
        </p:spPr>
        <p:txBody>
          <a:bodyPr wrap="square" rtlCol="0">
            <a:spAutoFit/>
          </a:bodyPr>
          <a:lstStyle/>
          <a:p>
            <a:pPr algn="ctr"/>
            <a:r>
              <a:rPr lang="en-US" sz="900" dirty="0">
                <a:highlight>
                  <a:srgbClr val="FFFFFF"/>
                </a:highlight>
                <a:latin typeface="Arial" panose="020B0604020202020204" pitchFamily="34" charset="0"/>
                <a:cs typeface="Arial" panose="020B0604020202020204" pitchFamily="34" charset="0"/>
              </a:rPr>
              <a:t>Tunguska</a:t>
            </a:r>
          </a:p>
        </p:txBody>
      </p:sp>
      <p:grpSp>
        <p:nvGrpSpPr>
          <p:cNvPr id="2" name="Group 1"/>
          <p:cNvGrpSpPr/>
          <p:nvPr/>
        </p:nvGrpSpPr>
        <p:grpSpPr>
          <a:xfrm>
            <a:off x="4468357" y="907868"/>
            <a:ext cx="1742097" cy="1120870"/>
            <a:chOff x="3924340" y="1633873"/>
            <a:chExt cx="1742097" cy="1120870"/>
          </a:xfrm>
        </p:grpSpPr>
        <p:pic>
          <p:nvPicPr>
            <p:cNvPr id="58" name="Picture 57" descr="Chart, line chart&#10;&#10;Description automatically generated">
              <a:extLst>
                <a:ext uri="{FF2B5EF4-FFF2-40B4-BE49-F238E27FC236}">
                  <a16:creationId xmlns:a16="http://schemas.microsoft.com/office/drawing/2014/main" id="{DE13F305-6CCB-4EAB-A6DD-AB08874EA87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924340" y="1633873"/>
              <a:ext cx="1742097" cy="1120870"/>
            </a:xfrm>
            <a:prstGeom prst="rect">
              <a:avLst/>
            </a:prstGeom>
          </p:spPr>
        </p:pic>
        <p:sp>
          <p:nvSpPr>
            <p:cNvPr id="28" name="Rectangle 27">
              <a:extLst>
                <a:ext uri="{FF2B5EF4-FFF2-40B4-BE49-F238E27FC236}">
                  <a16:creationId xmlns:a16="http://schemas.microsoft.com/office/drawing/2014/main" id="{FD21FC4F-5D8B-4BD0-8ECE-7EBFA5C9F1C0}"/>
                </a:ext>
              </a:extLst>
            </p:cNvPr>
            <p:cNvSpPr/>
            <p:nvPr/>
          </p:nvSpPr>
          <p:spPr>
            <a:xfrm>
              <a:off x="4816931" y="1720416"/>
              <a:ext cx="751313" cy="742909"/>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62" name="TextBox 61">
            <a:extLst>
              <a:ext uri="{FF2B5EF4-FFF2-40B4-BE49-F238E27FC236}">
                <a16:creationId xmlns:a16="http://schemas.microsoft.com/office/drawing/2014/main" id="{15155ACB-B75F-4417-986E-017781535C77}"/>
              </a:ext>
            </a:extLst>
          </p:cNvPr>
          <p:cNvSpPr txBox="1"/>
          <p:nvPr/>
        </p:nvSpPr>
        <p:spPr>
          <a:xfrm>
            <a:off x="5305564" y="970579"/>
            <a:ext cx="1454128" cy="230832"/>
          </a:xfrm>
          <a:prstGeom prst="rect">
            <a:avLst/>
          </a:prstGeom>
          <a:noFill/>
        </p:spPr>
        <p:txBody>
          <a:bodyPr wrap="square" rtlCol="0">
            <a:spAutoFit/>
          </a:bodyPr>
          <a:lstStyle/>
          <a:p>
            <a:r>
              <a:rPr lang="en-US" sz="900" dirty="0">
                <a:highlight>
                  <a:srgbClr val="FFFFFF"/>
                </a:highlight>
                <a:latin typeface="Arial" panose="020B0604020202020204" pitchFamily="34" charset="0"/>
                <a:cs typeface="Arial" panose="020B0604020202020204" pitchFamily="34" charset="0"/>
              </a:rPr>
              <a:t>Chicxulub</a:t>
            </a:r>
          </a:p>
        </p:txBody>
      </p:sp>
      <p:sp>
        <p:nvSpPr>
          <p:cNvPr id="63" name="TextBox 62">
            <a:extLst>
              <a:ext uri="{FF2B5EF4-FFF2-40B4-BE49-F238E27FC236}">
                <a16:creationId xmlns:a16="http://schemas.microsoft.com/office/drawing/2014/main" id="{3C0C564F-ED75-4BBD-9A1E-9D2F3BD3E15A}"/>
              </a:ext>
            </a:extLst>
          </p:cNvPr>
          <p:cNvSpPr txBox="1"/>
          <p:nvPr/>
        </p:nvSpPr>
        <p:spPr>
          <a:xfrm>
            <a:off x="5305564" y="1151625"/>
            <a:ext cx="1454128" cy="230832"/>
          </a:xfrm>
          <a:prstGeom prst="rect">
            <a:avLst/>
          </a:prstGeom>
          <a:noFill/>
        </p:spPr>
        <p:txBody>
          <a:bodyPr wrap="square" rtlCol="0">
            <a:spAutoFit/>
          </a:bodyPr>
          <a:lstStyle/>
          <a:p>
            <a:r>
              <a:rPr lang="en-US" sz="900" dirty="0">
                <a:highlight>
                  <a:srgbClr val="FFFFFF"/>
                </a:highlight>
                <a:latin typeface="Arial" panose="020B0604020202020204" pitchFamily="34" charset="0"/>
                <a:cs typeface="Arial" panose="020B0604020202020204" pitchFamily="34" charset="0"/>
              </a:rPr>
              <a:t>Meteor</a:t>
            </a:r>
          </a:p>
        </p:txBody>
      </p:sp>
      <p:sp>
        <p:nvSpPr>
          <p:cNvPr id="64" name="TextBox 63">
            <a:extLst>
              <a:ext uri="{FF2B5EF4-FFF2-40B4-BE49-F238E27FC236}">
                <a16:creationId xmlns:a16="http://schemas.microsoft.com/office/drawing/2014/main" id="{CBBDC292-5B99-40E0-B4B4-76B89C779A19}"/>
              </a:ext>
            </a:extLst>
          </p:cNvPr>
          <p:cNvSpPr txBox="1"/>
          <p:nvPr/>
        </p:nvSpPr>
        <p:spPr>
          <a:xfrm>
            <a:off x="5305564" y="1346741"/>
            <a:ext cx="1454128" cy="230832"/>
          </a:xfrm>
          <a:prstGeom prst="rect">
            <a:avLst/>
          </a:prstGeom>
          <a:noFill/>
        </p:spPr>
        <p:txBody>
          <a:bodyPr wrap="square" rtlCol="0">
            <a:spAutoFit/>
          </a:bodyPr>
          <a:lstStyle/>
          <a:p>
            <a:r>
              <a:rPr lang="en-US" sz="900" dirty="0">
                <a:highlight>
                  <a:srgbClr val="FFFFFF"/>
                </a:highlight>
                <a:latin typeface="Arial" panose="020B0604020202020204" pitchFamily="34" charset="0"/>
                <a:cs typeface="Arial" panose="020B0604020202020204" pitchFamily="34" charset="0"/>
              </a:rPr>
              <a:t>Chelyabinsk</a:t>
            </a:r>
          </a:p>
        </p:txBody>
      </p:sp>
      <p:sp>
        <p:nvSpPr>
          <p:cNvPr id="65" name="TextBox 64">
            <a:extLst>
              <a:ext uri="{FF2B5EF4-FFF2-40B4-BE49-F238E27FC236}">
                <a16:creationId xmlns:a16="http://schemas.microsoft.com/office/drawing/2014/main" id="{BBD4B72F-B2AE-41E2-BE8E-014DD5346B5D}"/>
              </a:ext>
            </a:extLst>
          </p:cNvPr>
          <p:cNvSpPr txBox="1"/>
          <p:nvPr/>
        </p:nvSpPr>
        <p:spPr>
          <a:xfrm>
            <a:off x="5305564" y="1524242"/>
            <a:ext cx="1454128" cy="230832"/>
          </a:xfrm>
          <a:prstGeom prst="rect">
            <a:avLst/>
          </a:prstGeom>
          <a:noFill/>
        </p:spPr>
        <p:txBody>
          <a:bodyPr wrap="square" rtlCol="0">
            <a:spAutoFit/>
          </a:bodyPr>
          <a:lstStyle/>
          <a:p>
            <a:r>
              <a:rPr lang="en-US" sz="900" dirty="0">
                <a:highlight>
                  <a:srgbClr val="FFFFFF"/>
                </a:highlight>
                <a:latin typeface="Arial" panose="020B0604020202020204" pitchFamily="34" charset="0"/>
                <a:cs typeface="Arial" panose="020B0604020202020204" pitchFamily="34" charset="0"/>
              </a:rPr>
              <a:t>Tunguska</a:t>
            </a:r>
          </a:p>
        </p:txBody>
      </p:sp>
    </p:spTree>
    <p:extLst>
      <p:ext uri="{BB962C8B-B14F-4D97-AF65-F5344CB8AC3E}">
        <p14:creationId xmlns:p14="http://schemas.microsoft.com/office/powerpoint/2010/main" val="371936899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50425</TotalTime>
  <Words>4434</Words>
  <Application>Microsoft Office PowerPoint</Application>
  <PresentationFormat>Custom</PresentationFormat>
  <Paragraphs>748</Paragraphs>
  <Slides>14</Slides>
  <Notes>11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Cambria Math</vt:lpstr>
      <vt:lpstr>Courier New</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Marissa Dudek</dc:creator>
  <cp:lastModifiedBy>Hughes, Marissa</cp:lastModifiedBy>
  <cp:revision>280</cp:revision>
  <cp:lastPrinted>2024-01-16T16:42:41Z</cp:lastPrinted>
  <dcterms:created xsi:type="dcterms:W3CDTF">2022-04-24T16:51:40Z</dcterms:created>
  <dcterms:modified xsi:type="dcterms:W3CDTF">2024-01-16T18:12:07Z</dcterms:modified>
</cp:coreProperties>
</file>